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8" r:id="rId2"/>
    <p:sldId id="477" r:id="rId3"/>
    <p:sldId id="498" r:id="rId4"/>
    <p:sldId id="479" r:id="rId5"/>
    <p:sldId id="355" r:id="rId6"/>
    <p:sldId id="484" r:id="rId7"/>
    <p:sldId id="266" r:id="rId8"/>
    <p:sldId id="500" r:id="rId9"/>
    <p:sldId id="481" r:id="rId10"/>
    <p:sldId id="482" r:id="rId11"/>
    <p:sldId id="483" r:id="rId12"/>
    <p:sldId id="492" r:id="rId13"/>
    <p:sldId id="499" r:id="rId14"/>
    <p:sldId id="505" r:id="rId15"/>
    <p:sldId id="506" r:id="rId16"/>
    <p:sldId id="507" r:id="rId17"/>
    <p:sldId id="495" r:id="rId18"/>
    <p:sldId id="488" r:id="rId19"/>
    <p:sldId id="520" r:id="rId20"/>
    <p:sldId id="497" r:id="rId21"/>
    <p:sldId id="513" r:id="rId22"/>
    <p:sldId id="518" r:id="rId23"/>
    <p:sldId id="519" r:id="rId24"/>
    <p:sldId id="512" r:id="rId25"/>
    <p:sldId id="508" r:id="rId26"/>
    <p:sldId id="514" r:id="rId27"/>
    <p:sldId id="515" r:id="rId28"/>
    <p:sldId id="516" r:id="rId29"/>
    <p:sldId id="517" r:id="rId30"/>
    <p:sldId id="504" r:id="rId31"/>
    <p:sldId id="491" r:id="rId32"/>
    <p:sldId id="494" r:id="rId33"/>
    <p:sldId id="257" r:id="rId34"/>
    <p:sldId id="45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ginning" id="{C338E8ED-EBBD-4783-B66D-6F83C3A80231}">
          <p14:sldIdLst>
            <p14:sldId id="258"/>
          </p14:sldIdLst>
        </p14:section>
        <p14:section name="Introduction" id="{843626F2-1448-4B04-9958-DF0167E8026D}">
          <p14:sldIdLst>
            <p14:sldId id="477"/>
            <p14:sldId id="498"/>
            <p14:sldId id="479"/>
            <p14:sldId id="355"/>
            <p14:sldId id="484"/>
          </p14:sldIdLst>
        </p14:section>
        <p14:section name="Polynomial Small Error" id="{725F8CF9-3F73-4D6F-A6B1-D851C58F36FB}">
          <p14:sldIdLst>
            <p14:sldId id="266"/>
            <p14:sldId id="500"/>
            <p14:sldId id="481"/>
            <p14:sldId id="482"/>
            <p14:sldId id="483"/>
            <p14:sldId id="492"/>
          </p14:sldIdLst>
        </p14:section>
        <p14:section name="Optimal Size &amp;&amp; Sub-constant Error" id="{D5A473A6-CB6B-4590-A331-A22587C1C984}">
          <p14:sldIdLst>
            <p14:sldId id="499"/>
            <p14:sldId id="505"/>
            <p14:sldId id="506"/>
            <p14:sldId id="507"/>
            <p14:sldId id="495"/>
            <p14:sldId id="488"/>
            <p14:sldId id="520"/>
            <p14:sldId id="497"/>
            <p14:sldId id="513"/>
            <p14:sldId id="518"/>
            <p14:sldId id="519"/>
            <p14:sldId id="512"/>
            <p14:sldId id="508"/>
            <p14:sldId id="514"/>
            <p14:sldId id="515"/>
            <p14:sldId id="516"/>
            <p14:sldId id="517"/>
            <p14:sldId id="504"/>
            <p14:sldId id="491"/>
          </p14:sldIdLst>
        </p14:section>
        <p14:section name="Ending" id="{76A7383D-36D2-42D4-8B8E-31206535C277}">
          <p14:sldIdLst>
            <p14:sldId id="494"/>
            <p14:sldId id="257"/>
            <p14:sldId id="4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A398"/>
    <a:srgbClr val="7AA41C"/>
    <a:srgbClr val="FFC000"/>
    <a:srgbClr val="58961A"/>
    <a:srgbClr val="D9D9D9"/>
    <a:srgbClr val="0680C3"/>
    <a:srgbClr val="FFF9EF"/>
    <a:srgbClr val="FFFCF7"/>
    <a:srgbClr val="FFF7EB"/>
    <a:srgbClr val="FFF6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86369" autoAdjust="0"/>
  </p:normalViewPr>
  <p:slideViewPr>
    <p:cSldViewPr snapToGrid="0">
      <p:cViewPr varScale="1">
        <p:scale>
          <a:sx n="64" d="100"/>
          <a:sy n="64" d="100"/>
        </p:scale>
        <p:origin x="50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372432-2C87-4F84-8679-40BD9941BAA9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D945E6-AA04-49C9-83FF-A71B0AD45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202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973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14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3F490-758B-7080-26D4-BB6A7E7A6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577B00D-8CDB-C04C-10AB-C7C07D7754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94A9FBA-BEF8-D28F-CF6A-07BFF97CF6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FA020E-A121-E5F2-544E-DD6774BFEC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463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E0F83-861D-5228-61B6-5CB37E9BA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6602DBE-BEB6-26B4-F9C4-35819616D4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DDDEE28-E6CE-1FFA-726D-1AE3B4726D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21D24A-DC8D-A517-9B86-B06DBDBDB2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53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FB84E-58D5-8F1E-D13A-A47F7A3C4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739A1BC-EE92-A4F3-8467-CA3EAC5241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ADC0E99-D0BA-B57C-3B75-0DB8F5E5E6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FF6556-DEC7-4800-A72F-CCE00EE56E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64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F68FB-1398-DD2E-6CEE-39B78B374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4EF7828-E004-1212-D7EE-79A9A67F9A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DAFC112-640B-3B88-2F18-8531B14EB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4DE3AC-782D-D307-7F9F-543CCE819E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1916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C386D-7E43-CFFC-ECA5-E2F31B755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12CC741-7560-4EEC-5D5A-0AC6BD8667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FDB10B1-25A5-FDC8-3BB9-45D15BC604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4D8DEA-AA07-446A-0B60-B848342F3E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5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3EF07-E5FD-98D3-F96C-9BEE7052A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76FC1B2-4F42-3121-2616-7E589C92D4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F0C3EB7-5A88-7D63-46E0-6570A0AF00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04299D-0CB0-BFE5-6BC5-DE426E5884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085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51C38-DC06-1247-34EB-5EC32E8C3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43A6B26-1F2B-F0DC-9D90-EF2F13BCC3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9A653B4-392A-5C75-0537-44407D3FB8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A20854-3DFC-9036-96A8-F554A5F0A6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449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E8474-109B-2B44-C6A0-52BADACF7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148ADE6-09EB-B98E-22BB-CA48455751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96F0236-91A5-A429-8196-27D7264DA6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57B4B3-8AFE-7B6C-7196-F317D3AEDA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497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D056C-68F1-D7D8-D543-E4D243D28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0A9904-2527-5AB8-16F0-F437BDFD7C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13D2D45-C391-D943-F076-92A513AB5B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6BA436-AA43-860E-79DA-CD770000EA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066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452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1258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7991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445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334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F29E3-0819-F4C1-BFAF-5E66AE70D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E875FC-229F-322B-D7A6-043493B929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32C915-4D90-0D15-DA44-CD676792FC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6510E-2E7C-269C-978E-E5372FCEE4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268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07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919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895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61F52-B115-42A6-3BBB-1E6C813B8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5BFAD6-CA4F-ED96-35FF-25F6299E6A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D59892-A2C8-0D2B-36F7-295DA0D9A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F6C2A-BCF1-5B28-EE6E-C55DC9B914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69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5BD88-80F8-BFA7-4DF6-DA04B49F0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DE46FA9-CD4B-8E1F-C854-2AD868F524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30333EF-6276-BA0B-F242-E16939992D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215523-1BF4-7DED-E2EF-3A2802FBBB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945E6-AA04-49C9-83FF-A71B0AD45FD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309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52B50-CE5F-4EF6-939A-E2C9BB511F56}" type="datetime1">
              <a:rPr lang="en-US" altLang="zh-TW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46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7FF63-C8F5-4841-95EC-45F36E16C3D8}" type="datetime1">
              <a:rPr lang="en-US" altLang="zh-TW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428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6CEA8-F592-4BA0-8C7B-61DE877B22CF}" type="datetime1">
              <a:rPr lang="en-US" altLang="zh-TW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94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01CAC4-3C38-0EDC-3FDA-569569903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A198E-799A-44E9-9ECB-BAB6187D599B}" type="datetime1">
              <a:rPr lang="en-US" altLang="zh-TW" smtClean="0"/>
              <a:t>12/8/2025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010527-CE56-8C3D-0139-802A3451C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3E16A-C6A0-BD07-BA76-188AE0658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35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4AD0B19-86EF-422E-9AAC-6BF163056A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67086" y="3141167"/>
            <a:ext cx="7024915" cy="3716831"/>
          </a:xfrm>
          <a:custGeom>
            <a:avLst/>
            <a:gdLst>
              <a:gd name="connsiteX0" fmla="*/ 2670557 w 7600951"/>
              <a:gd name="connsiteY0" fmla="*/ 1022 h 4021606"/>
              <a:gd name="connsiteX1" fmla="*/ 6508863 w 7600951"/>
              <a:gd name="connsiteY1" fmla="*/ 1432235 h 4021606"/>
              <a:gd name="connsiteX2" fmla="*/ 7550870 w 7600951"/>
              <a:gd name="connsiteY2" fmla="*/ 1391891 h 4021606"/>
              <a:gd name="connsiteX3" fmla="*/ 7600951 w 7600951"/>
              <a:gd name="connsiteY3" fmla="*/ 1374564 h 4021606"/>
              <a:gd name="connsiteX4" fmla="*/ 7600951 w 7600951"/>
              <a:gd name="connsiteY4" fmla="*/ 4021606 h 4021606"/>
              <a:gd name="connsiteX5" fmla="*/ 0 w 7600951"/>
              <a:gd name="connsiteY5" fmla="*/ 4021606 h 4021606"/>
              <a:gd name="connsiteX6" fmla="*/ 1556 w 7600951"/>
              <a:gd name="connsiteY6" fmla="*/ 3982542 h 4021606"/>
              <a:gd name="connsiteX7" fmla="*/ 6118 w 7600951"/>
              <a:gd name="connsiteY7" fmla="*/ 3245483 h 4021606"/>
              <a:gd name="connsiteX8" fmla="*/ 1898571 w 7600951"/>
              <a:gd name="connsiteY8" fmla="*/ 167073 h 4021606"/>
              <a:gd name="connsiteX9" fmla="*/ 2670557 w 7600951"/>
              <a:gd name="connsiteY9" fmla="*/ 1022 h 402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00951" h="4021606">
                <a:moveTo>
                  <a:pt x="2670557" y="1022"/>
                </a:moveTo>
                <a:cubicBezTo>
                  <a:pt x="4077416" y="-40126"/>
                  <a:pt x="5543114" y="1174037"/>
                  <a:pt x="6508863" y="1432235"/>
                </a:cubicBezTo>
                <a:cubicBezTo>
                  <a:pt x="6830780" y="1519586"/>
                  <a:pt x="7185521" y="1507222"/>
                  <a:pt x="7550870" y="1391891"/>
                </a:cubicBezTo>
                <a:lnTo>
                  <a:pt x="7600951" y="1374564"/>
                </a:lnTo>
                <a:lnTo>
                  <a:pt x="7600951" y="4021606"/>
                </a:lnTo>
                <a:lnTo>
                  <a:pt x="0" y="4021606"/>
                </a:lnTo>
                <a:lnTo>
                  <a:pt x="1556" y="3982542"/>
                </a:lnTo>
                <a:cubicBezTo>
                  <a:pt x="3838" y="3900899"/>
                  <a:pt x="6118" y="3704503"/>
                  <a:pt x="6118" y="3245483"/>
                </a:cubicBezTo>
                <a:cubicBezTo>
                  <a:pt x="6118" y="2327441"/>
                  <a:pt x="284285" y="852179"/>
                  <a:pt x="1898571" y="167073"/>
                </a:cubicBezTo>
                <a:cubicBezTo>
                  <a:pt x="2151516" y="59311"/>
                  <a:pt x="2410028" y="8642"/>
                  <a:pt x="2670557" y="102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8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E6C3DF-D301-B185-F865-18E63E3D444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456A8BD-0332-4D29-8FDB-769C585CFE3C}" type="datetime1">
              <a:rPr lang="en-US" altLang="zh-TW" smtClean="0"/>
              <a:t>12/8/2025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A7E6EE-D6E7-AD96-4186-9B76128418F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C775B-90F2-C182-9918-2F5F31C3B22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24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638C4-3AC4-4951-832F-D409D8664C0C}" type="datetime1">
              <a:rPr lang="en-US" altLang="zh-TW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552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A986F-0EEA-42A7-B96E-53BB5349C7B3}" type="datetime1">
              <a:rPr lang="en-US" altLang="zh-TW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9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4FADE-2AF0-4925-B816-16F9F3C4B046}" type="datetime1">
              <a:rPr lang="en-US" altLang="zh-TW" smtClean="0"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79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0E15F-C381-47BB-BD1D-C568826224F1}" type="datetime1">
              <a:rPr lang="en-US" altLang="zh-TW" smtClean="0"/>
              <a:t>12/8/2025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45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62370-E1EC-4833-86E0-E3DF3FC65F0C}" type="datetime1">
              <a:rPr lang="en-US" altLang="zh-TW" smtClean="0"/>
              <a:t>12/8/2025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53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5B1EC-6128-4C17-A1BA-30D5D977F0E2}" type="datetime1">
              <a:rPr lang="en-US" altLang="zh-TW" smtClean="0"/>
              <a:t>12/8/2025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17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48318-4A5D-4FED-AB5E-7CABD96039F4}" type="datetime1">
              <a:rPr lang="en-US" altLang="zh-TW" smtClean="0"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393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14761-89CC-4D6E-AF0B-78DE0B64BBF9}" type="datetime1">
              <a:rPr lang="en-US" altLang="zh-TW" smtClean="0"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21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43F69-2029-41E1-8A0C-3B90300F1668}" type="datetime1">
              <a:rPr lang="en-US" altLang="zh-TW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F5FA8-C345-48F7-B1D1-E3F37A7C9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357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image" Target="../media/image50.png"/><Relationship Id="rId21" Type="http://schemas.openxmlformats.org/officeDocument/2006/relationships/image" Target="../media/image65.png"/><Relationship Id="rId7" Type="http://schemas.openxmlformats.org/officeDocument/2006/relationships/image" Target="../media/image51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5.png"/><Relationship Id="rId5" Type="http://schemas.openxmlformats.org/officeDocument/2006/relationships/image" Target="../media/image52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51.png"/><Relationship Id="rId9" Type="http://schemas.openxmlformats.org/officeDocument/2006/relationships/image" Target="../media/image530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74.png"/><Relationship Id="rId3" Type="http://schemas.openxmlformats.org/officeDocument/2006/relationships/image" Target="../media/image50.png"/><Relationship Id="rId21" Type="http://schemas.openxmlformats.org/officeDocument/2006/relationships/image" Target="../media/image69.png"/><Relationship Id="rId7" Type="http://schemas.openxmlformats.org/officeDocument/2006/relationships/image" Target="../media/image51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73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0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5.png"/><Relationship Id="rId24" Type="http://schemas.openxmlformats.org/officeDocument/2006/relationships/image" Target="../media/image72.png"/><Relationship Id="rId5" Type="http://schemas.openxmlformats.org/officeDocument/2006/relationships/image" Target="../media/image52.png"/><Relationship Id="rId15" Type="http://schemas.openxmlformats.org/officeDocument/2006/relationships/image" Target="../media/image59.png"/><Relationship Id="rId23" Type="http://schemas.openxmlformats.org/officeDocument/2006/relationships/image" Target="../media/image71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51.png"/><Relationship Id="rId9" Type="http://schemas.openxmlformats.org/officeDocument/2006/relationships/image" Target="../media/image530.png"/><Relationship Id="rId14" Type="http://schemas.openxmlformats.org/officeDocument/2006/relationships/image" Target="../media/image58.png"/><Relationship Id="rId22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26" Type="http://schemas.openxmlformats.org/officeDocument/2006/relationships/image" Target="../media/image740.png"/><Relationship Id="rId3" Type="http://schemas.openxmlformats.org/officeDocument/2006/relationships/image" Target="../media/image76.png"/><Relationship Id="rId21" Type="http://schemas.openxmlformats.org/officeDocument/2006/relationships/image" Target="../media/image62.png"/><Relationship Id="rId12" Type="http://schemas.openxmlformats.org/officeDocument/2006/relationships/image" Target="../media/image530.png"/><Relationship Id="rId17" Type="http://schemas.openxmlformats.org/officeDocument/2006/relationships/image" Target="../media/image58.png"/><Relationship Id="rId25" Type="http://schemas.openxmlformats.org/officeDocument/2006/relationships/image" Target="../media/image73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29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520.png"/><Relationship Id="rId24" Type="http://schemas.openxmlformats.org/officeDocument/2006/relationships/image" Target="../media/image720.png"/><Relationship Id="rId15" Type="http://schemas.openxmlformats.org/officeDocument/2006/relationships/image" Target="../media/image56.png"/><Relationship Id="rId23" Type="http://schemas.openxmlformats.org/officeDocument/2006/relationships/image" Target="../media/image710.png"/><Relationship Id="rId28" Type="http://schemas.openxmlformats.org/officeDocument/2006/relationships/image" Target="../media/image770.png"/><Relationship Id="rId19" Type="http://schemas.openxmlformats.org/officeDocument/2006/relationships/image" Target="../media/image6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Relationship Id="rId27" Type="http://schemas.openxmlformats.org/officeDocument/2006/relationships/image" Target="../media/image77.png"/><Relationship Id="rId30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26" Type="http://schemas.openxmlformats.org/officeDocument/2006/relationships/image" Target="../media/image740.png"/><Relationship Id="rId39" Type="http://schemas.openxmlformats.org/officeDocument/2006/relationships/image" Target="../media/image81.png"/><Relationship Id="rId21" Type="http://schemas.openxmlformats.org/officeDocument/2006/relationships/image" Target="../media/image62.png"/><Relationship Id="rId12" Type="http://schemas.openxmlformats.org/officeDocument/2006/relationships/image" Target="../media/image530.png"/><Relationship Id="rId17" Type="http://schemas.openxmlformats.org/officeDocument/2006/relationships/image" Target="../media/image58.png"/><Relationship Id="rId25" Type="http://schemas.openxmlformats.org/officeDocument/2006/relationships/image" Target="../media/image730.png"/><Relationship Id="rId38" Type="http://schemas.openxmlformats.org/officeDocument/2006/relationships/image" Target="../media/image94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29" Type="http://schemas.openxmlformats.org/officeDocument/2006/relationships/image" Target="../media/image85.png"/><Relationship Id="rId41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520.png"/><Relationship Id="rId24" Type="http://schemas.openxmlformats.org/officeDocument/2006/relationships/image" Target="../media/image720.png"/><Relationship Id="rId40" Type="http://schemas.openxmlformats.org/officeDocument/2006/relationships/image" Target="../media/image82.png"/><Relationship Id="rId15" Type="http://schemas.openxmlformats.org/officeDocument/2006/relationships/image" Target="../media/image56.png"/><Relationship Id="rId23" Type="http://schemas.openxmlformats.org/officeDocument/2006/relationships/image" Target="../media/image710.png"/><Relationship Id="rId28" Type="http://schemas.openxmlformats.org/officeDocument/2006/relationships/image" Target="../media/image84.png"/><Relationship Id="rId19" Type="http://schemas.openxmlformats.org/officeDocument/2006/relationships/image" Target="../media/image60.png"/><Relationship Id="rId4" Type="http://schemas.openxmlformats.org/officeDocument/2006/relationships/image" Target="../media/image8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26" Type="http://schemas.openxmlformats.org/officeDocument/2006/relationships/image" Target="../media/image740.png"/><Relationship Id="rId39" Type="http://schemas.openxmlformats.org/officeDocument/2006/relationships/image" Target="../media/image82.png"/><Relationship Id="rId21" Type="http://schemas.openxmlformats.org/officeDocument/2006/relationships/image" Target="../media/image62.png"/><Relationship Id="rId12" Type="http://schemas.openxmlformats.org/officeDocument/2006/relationships/image" Target="../media/image530.png"/><Relationship Id="rId17" Type="http://schemas.openxmlformats.org/officeDocument/2006/relationships/image" Target="../media/image58.png"/><Relationship Id="rId25" Type="http://schemas.openxmlformats.org/officeDocument/2006/relationships/image" Target="../media/image730.png"/><Relationship Id="rId38" Type="http://schemas.openxmlformats.org/officeDocument/2006/relationships/image" Target="../media/image94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520.png"/><Relationship Id="rId24" Type="http://schemas.openxmlformats.org/officeDocument/2006/relationships/image" Target="../media/image720.png"/><Relationship Id="rId40" Type="http://schemas.openxmlformats.org/officeDocument/2006/relationships/image" Target="../media/image88.png"/><Relationship Id="rId15" Type="http://schemas.openxmlformats.org/officeDocument/2006/relationships/image" Target="../media/image56.png"/><Relationship Id="rId23" Type="http://schemas.openxmlformats.org/officeDocument/2006/relationships/image" Target="../media/image710.png"/><Relationship Id="rId28" Type="http://schemas.openxmlformats.org/officeDocument/2006/relationships/image" Target="../media/image84.png"/><Relationship Id="rId36" Type="http://schemas.openxmlformats.org/officeDocument/2006/relationships/image" Target="../media/image92.png"/><Relationship Id="rId19" Type="http://schemas.openxmlformats.org/officeDocument/2006/relationships/image" Target="../media/image60.png"/><Relationship Id="rId31" Type="http://schemas.openxmlformats.org/officeDocument/2006/relationships/image" Target="../media/image87.png"/><Relationship Id="rId4" Type="http://schemas.openxmlformats.org/officeDocument/2006/relationships/image" Target="../media/image8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Relationship Id="rId27" Type="http://schemas.openxmlformats.org/officeDocument/2006/relationships/image" Target="../media/image81.png"/><Relationship Id="rId30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26" Type="http://schemas.openxmlformats.org/officeDocument/2006/relationships/image" Target="../media/image740.png"/><Relationship Id="rId39" Type="http://schemas.openxmlformats.org/officeDocument/2006/relationships/image" Target="../media/image81.png"/><Relationship Id="rId3" Type="http://schemas.openxmlformats.org/officeDocument/2006/relationships/image" Target="../media/image82.png"/><Relationship Id="rId21" Type="http://schemas.openxmlformats.org/officeDocument/2006/relationships/image" Target="../media/image62.png"/><Relationship Id="rId34" Type="http://schemas.openxmlformats.org/officeDocument/2006/relationships/image" Target="../media/image90.png"/><Relationship Id="rId12" Type="http://schemas.openxmlformats.org/officeDocument/2006/relationships/image" Target="../media/image530.png"/><Relationship Id="rId17" Type="http://schemas.openxmlformats.org/officeDocument/2006/relationships/image" Target="../media/image58.png"/><Relationship Id="rId25" Type="http://schemas.openxmlformats.org/officeDocument/2006/relationships/image" Target="../media/image730.png"/><Relationship Id="rId33" Type="http://schemas.openxmlformats.org/officeDocument/2006/relationships/image" Target="../media/image89.png"/><Relationship Id="rId38" Type="http://schemas.openxmlformats.org/officeDocument/2006/relationships/image" Target="../media/image94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520.png"/><Relationship Id="rId24" Type="http://schemas.openxmlformats.org/officeDocument/2006/relationships/image" Target="../media/image720.png"/><Relationship Id="rId32" Type="http://schemas.openxmlformats.org/officeDocument/2006/relationships/image" Target="../media/image880.png"/><Relationship Id="rId37" Type="http://schemas.openxmlformats.org/officeDocument/2006/relationships/image" Target="../media/image93.png"/><Relationship Id="rId15" Type="http://schemas.openxmlformats.org/officeDocument/2006/relationships/image" Target="../media/image56.png"/><Relationship Id="rId23" Type="http://schemas.openxmlformats.org/officeDocument/2006/relationships/image" Target="../media/image710.png"/><Relationship Id="rId28" Type="http://schemas.openxmlformats.org/officeDocument/2006/relationships/image" Target="../media/image84.png"/><Relationship Id="rId19" Type="http://schemas.openxmlformats.org/officeDocument/2006/relationships/image" Target="../media/image60.png"/><Relationship Id="rId4" Type="http://schemas.openxmlformats.org/officeDocument/2006/relationships/image" Target="../media/image8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Relationship Id="rId30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38.png"/><Relationship Id="rId7" Type="http://schemas.openxmlformats.org/officeDocument/2006/relationships/image" Target="../media/image9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openxmlformats.org/officeDocument/2006/relationships/image" Target="../media/image960.png"/><Relationship Id="rId5" Type="http://schemas.openxmlformats.org/officeDocument/2006/relationships/image" Target="../media/image95.png"/><Relationship Id="rId10" Type="http://schemas.openxmlformats.org/officeDocument/2006/relationships/image" Target="../media/image510.png"/><Relationship Id="rId4" Type="http://schemas.openxmlformats.org/officeDocument/2006/relationships/image" Target="../media/image91.png"/><Relationship Id="rId9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26" Type="http://schemas.openxmlformats.org/officeDocument/2006/relationships/image" Target="../media/image740.png"/><Relationship Id="rId3" Type="http://schemas.openxmlformats.org/officeDocument/2006/relationships/image" Target="../media/image76.png"/><Relationship Id="rId21" Type="http://schemas.openxmlformats.org/officeDocument/2006/relationships/image" Target="../media/image62.png"/><Relationship Id="rId12" Type="http://schemas.openxmlformats.org/officeDocument/2006/relationships/image" Target="../media/image530.png"/><Relationship Id="rId17" Type="http://schemas.openxmlformats.org/officeDocument/2006/relationships/image" Target="../media/image58.png"/><Relationship Id="rId25" Type="http://schemas.openxmlformats.org/officeDocument/2006/relationships/image" Target="../media/image73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29" Type="http://schemas.openxmlformats.org/officeDocument/2006/relationships/image" Target="../media/image770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520.png"/><Relationship Id="rId24" Type="http://schemas.openxmlformats.org/officeDocument/2006/relationships/image" Target="../media/image720.png"/><Relationship Id="rId15" Type="http://schemas.openxmlformats.org/officeDocument/2006/relationships/image" Target="../media/image56.png"/><Relationship Id="rId23" Type="http://schemas.openxmlformats.org/officeDocument/2006/relationships/image" Target="../media/image710.png"/><Relationship Id="rId28" Type="http://schemas.openxmlformats.org/officeDocument/2006/relationships/image" Target="../media/image820.png"/><Relationship Id="rId19" Type="http://schemas.openxmlformats.org/officeDocument/2006/relationships/image" Target="../media/image60.png"/><Relationship Id="rId31" Type="http://schemas.openxmlformats.org/officeDocument/2006/relationships/image" Target="../media/image79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Relationship Id="rId27" Type="http://schemas.openxmlformats.org/officeDocument/2006/relationships/image" Target="../media/image77.png"/><Relationship Id="rId30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104.png"/><Relationship Id="rId26" Type="http://schemas.openxmlformats.org/officeDocument/2006/relationships/image" Target="../media/image740.png"/><Relationship Id="rId3" Type="http://schemas.openxmlformats.org/officeDocument/2006/relationships/image" Target="../media/image98.png"/><Relationship Id="rId21" Type="http://schemas.openxmlformats.org/officeDocument/2006/relationships/image" Target="../media/image62.png"/><Relationship Id="rId12" Type="http://schemas.openxmlformats.org/officeDocument/2006/relationships/image" Target="../media/image530.png"/><Relationship Id="rId17" Type="http://schemas.openxmlformats.org/officeDocument/2006/relationships/image" Target="../media/image103.png"/><Relationship Id="rId25" Type="http://schemas.openxmlformats.org/officeDocument/2006/relationships/image" Target="../media/image730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02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image" Target="../media/image520.png"/><Relationship Id="rId24" Type="http://schemas.openxmlformats.org/officeDocument/2006/relationships/image" Target="../media/image107.png"/><Relationship Id="rId5" Type="http://schemas.openxmlformats.org/officeDocument/2006/relationships/image" Target="../media/image100.png"/><Relationship Id="rId15" Type="http://schemas.openxmlformats.org/officeDocument/2006/relationships/image" Target="../media/image56.png"/><Relationship Id="rId23" Type="http://schemas.openxmlformats.org/officeDocument/2006/relationships/image" Target="../media/image106.png"/><Relationship Id="rId19" Type="http://schemas.openxmlformats.org/officeDocument/2006/relationships/image" Target="../media/image105.png"/><Relationship Id="rId4" Type="http://schemas.openxmlformats.org/officeDocument/2006/relationships/image" Target="../media/image99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Relationship Id="rId27" Type="http://schemas.openxmlformats.org/officeDocument/2006/relationships/image" Target="../media/image970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104.png"/><Relationship Id="rId26" Type="http://schemas.openxmlformats.org/officeDocument/2006/relationships/image" Target="../media/image740.png"/><Relationship Id="rId39" Type="http://schemas.openxmlformats.org/officeDocument/2006/relationships/image" Target="../media/image108.png"/><Relationship Id="rId21" Type="http://schemas.openxmlformats.org/officeDocument/2006/relationships/image" Target="../media/image62.png"/><Relationship Id="rId42" Type="http://schemas.openxmlformats.org/officeDocument/2006/relationships/image" Target="../media/image109.png"/><Relationship Id="rId12" Type="http://schemas.openxmlformats.org/officeDocument/2006/relationships/image" Target="../media/image530.png"/><Relationship Id="rId17" Type="http://schemas.openxmlformats.org/officeDocument/2006/relationships/image" Target="../media/image103.png"/><Relationship Id="rId25" Type="http://schemas.openxmlformats.org/officeDocument/2006/relationships/image" Target="../media/image730.png"/><Relationship Id="rId38" Type="http://schemas.openxmlformats.org/officeDocument/2006/relationships/image" Target="../media/image94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02.png"/><Relationship Id="rId20" Type="http://schemas.openxmlformats.org/officeDocument/2006/relationships/image" Target="../media/image61.png"/><Relationship Id="rId29" Type="http://schemas.openxmlformats.org/officeDocument/2006/relationships/image" Target="../media/image112.png"/><Relationship Id="rId41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520.png"/><Relationship Id="rId24" Type="http://schemas.openxmlformats.org/officeDocument/2006/relationships/image" Target="../media/image107.png"/><Relationship Id="rId32" Type="http://schemas.openxmlformats.org/officeDocument/2006/relationships/image" Target="../media/image880.png"/><Relationship Id="rId40" Type="http://schemas.openxmlformats.org/officeDocument/2006/relationships/image" Target="../media/image116.png"/><Relationship Id="rId15" Type="http://schemas.openxmlformats.org/officeDocument/2006/relationships/image" Target="../media/image56.png"/><Relationship Id="rId23" Type="http://schemas.openxmlformats.org/officeDocument/2006/relationships/image" Target="../media/image106.png"/><Relationship Id="rId28" Type="http://schemas.openxmlformats.org/officeDocument/2006/relationships/image" Target="../media/image111.png"/><Relationship Id="rId19" Type="http://schemas.openxmlformats.org/officeDocument/2006/relationships/image" Target="../media/image105.png"/><Relationship Id="rId44" Type="http://schemas.openxmlformats.org/officeDocument/2006/relationships/image" Target="../media/image9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Relationship Id="rId30" Type="http://schemas.openxmlformats.org/officeDocument/2006/relationships/image" Target="../media/image113.png"/><Relationship Id="rId43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104.png"/><Relationship Id="rId26" Type="http://schemas.openxmlformats.org/officeDocument/2006/relationships/image" Target="../media/image740.png"/><Relationship Id="rId39" Type="http://schemas.openxmlformats.org/officeDocument/2006/relationships/image" Target="../media/image114.png"/><Relationship Id="rId21" Type="http://schemas.openxmlformats.org/officeDocument/2006/relationships/image" Target="../media/image62.png"/><Relationship Id="rId42" Type="http://schemas.openxmlformats.org/officeDocument/2006/relationships/image" Target="../media/image109.png"/><Relationship Id="rId12" Type="http://schemas.openxmlformats.org/officeDocument/2006/relationships/image" Target="../media/image530.png"/><Relationship Id="rId17" Type="http://schemas.openxmlformats.org/officeDocument/2006/relationships/image" Target="../media/image103.png"/><Relationship Id="rId25" Type="http://schemas.openxmlformats.org/officeDocument/2006/relationships/image" Target="../media/image730.png"/><Relationship Id="rId38" Type="http://schemas.openxmlformats.org/officeDocument/2006/relationships/image" Target="../media/image94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02.png"/><Relationship Id="rId20" Type="http://schemas.openxmlformats.org/officeDocument/2006/relationships/image" Target="../media/image61.png"/><Relationship Id="rId29" Type="http://schemas.openxmlformats.org/officeDocument/2006/relationships/image" Target="../media/image117.png"/><Relationship Id="rId41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520.png"/><Relationship Id="rId24" Type="http://schemas.openxmlformats.org/officeDocument/2006/relationships/image" Target="../media/image107.png"/><Relationship Id="rId32" Type="http://schemas.openxmlformats.org/officeDocument/2006/relationships/image" Target="../media/image880.png"/><Relationship Id="rId40" Type="http://schemas.openxmlformats.org/officeDocument/2006/relationships/image" Target="../media/image118.png"/><Relationship Id="rId15" Type="http://schemas.openxmlformats.org/officeDocument/2006/relationships/image" Target="../media/image56.png"/><Relationship Id="rId23" Type="http://schemas.openxmlformats.org/officeDocument/2006/relationships/image" Target="../media/image106.png"/><Relationship Id="rId28" Type="http://schemas.openxmlformats.org/officeDocument/2006/relationships/image" Target="../media/image111.png"/><Relationship Id="rId19" Type="http://schemas.openxmlformats.org/officeDocument/2006/relationships/image" Target="../media/image105.png"/><Relationship Id="rId44" Type="http://schemas.openxmlformats.org/officeDocument/2006/relationships/image" Target="../media/image9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Relationship Id="rId30" Type="http://schemas.openxmlformats.org/officeDocument/2006/relationships/image" Target="../media/image113.png"/><Relationship Id="rId43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svg"/><Relationship Id="rId5" Type="http://schemas.openxmlformats.org/officeDocument/2006/relationships/image" Target="../media/image119.png"/><Relationship Id="rId4" Type="http://schemas.openxmlformats.org/officeDocument/2006/relationships/image" Target="../media/image90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95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27265" y="910454"/>
            <a:ext cx="11749461" cy="140299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latin typeface="Calibri (Body)"/>
                <a:cs typeface="Times New Roman" panose="02020603050405020304" pitchFamily="18" charset="0"/>
              </a:rPr>
              <a:t>Explicit Min-wise Hash Families with Optimal Size</a:t>
            </a:r>
            <a:endParaRPr lang="en-US" b="1" dirty="0">
              <a:latin typeface="Calibri (Body)"/>
              <a:cs typeface="Times New Roman" panose="02020603050405020304" pitchFamily="18" charset="0"/>
            </a:endParaRP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F74C0353-887D-59AB-4350-DF315ADF52B7}"/>
              </a:ext>
            </a:extLst>
          </p:cNvPr>
          <p:cNvSpPr txBox="1"/>
          <p:nvPr/>
        </p:nvSpPr>
        <p:spPr>
          <a:xfrm>
            <a:off x="4615546" y="1775452"/>
            <a:ext cx="272273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600" dirty="0" err="1">
                <a:latin typeface="Calibri (Body)"/>
              </a:rPr>
              <a:t>Shengtang</a:t>
            </a:r>
            <a:r>
              <a:rPr lang="en-US" altLang="zh-TW" sz="2600" dirty="0">
                <a:latin typeface="Calibri (Body)"/>
              </a:rPr>
              <a:t> Huang*</a:t>
            </a:r>
            <a:endParaRPr lang="en-US" altLang="zh-CN" sz="2600" dirty="0">
              <a:latin typeface="Calibri (Body)"/>
              <a:cs typeface="Arial" panose="020B0604020202020204" pitchFamily="34" charset="0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B79C2D15-4807-1F1E-E6BA-0065A3C186C5}"/>
              </a:ext>
            </a:extLst>
          </p:cNvPr>
          <p:cNvSpPr txBox="1"/>
          <p:nvPr/>
        </p:nvSpPr>
        <p:spPr>
          <a:xfrm>
            <a:off x="1475775" y="1775453"/>
            <a:ext cx="16260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600" b="0" i="0" dirty="0">
                <a:effectLst/>
                <a:latin typeface="Calibri (Body)"/>
              </a:rPr>
              <a:t>Xue Chen*</a:t>
            </a:r>
            <a:endParaRPr lang="en-US" sz="2600" dirty="0">
              <a:latin typeface="Calibri (Body)"/>
              <a:cs typeface="Arial" panose="020B0604020202020204" pitchFamily="34" charset="0"/>
            </a:endParaRP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449A56CB-E9D1-393F-1444-2665F6EFF988}"/>
              </a:ext>
            </a:extLst>
          </p:cNvPr>
          <p:cNvSpPr txBox="1"/>
          <p:nvPr/>
        </p:nvSpPr>
        <p:spPr>
          <a:xfrm>
            <a:off x="9374691" y="1775451"/>
            <a:ext cx="10679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600" b="0" i="0" dirty="0">
                <a:effectLst/>
                <a:latin typeface="Calibri (Body)"/>
              </a:rPr>
              <a:t>Xin Li</a:t>
            </a:r>
            <a:r>
              <a:rPr lang="en-US" altLang="zh-TW" sz="2600" dirty="0">
                <a:latin typeface="Calibri (Body)"/>
              </a:rPr>
              <a:t>†</a:t>
            </a:r>
            <a:endParaRPr lang="en-US" sz="2600" dirty="0">
              <a:latin typeface="Calibri (Body)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345581C-36DE-31EB-E41E-830761557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640" y="2250044"/>
            <a:ext cx="2998363" cy="26901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24BD6D0-236F-B012-C720-9D9538B3373B}"/>
              </a:ext>
            </a:extLst>
          </p:cNvPr>
          <p:cNvPicPr>
            <a:picLocks/>
          </p:cNvPicPr>
          <p:nvPr/>
        </p:nvPicPr>
        <p:blipFill>
          <a:blip r:embed="rId4"/>
          <a:srcRect b="20802"/>
          <a:stretch>
            <a:fillRect/>
          </a:stretch>
        </p:blipFill>
        <p:spPr>
          <a:xfrm>
            <a:off x="911525" y="2250044"/>
            <a:ext cx="2651990" cy="269011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686D3B7-064C-8AD4-DE43-2E7CEFD9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2981" t="11512"/>
          <a:stretch>
            <a:fillRect/>
          </a:stretch>
        </p:blipFill>
        <p:spPr>
          <a:xfrm rot="5400000">
            <a:off x="4627951" y="2263071"/>
            <a:ext cx="2678042" cy="26519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BD1A4A-9357-4311-62EF-95998258449D}"/>
              </a:ext>
            </a:extLst>
          </p:cNvPr>
          <p:cNvSpPr txBox="1"/>
          <p:nvPr/>
        </p:nvSpPr>
        <p:spPr>
          <a:xfrm>
            <a:off x="2909291" y="5118314"/>
            <a:ext cx="61153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0" i="0" dirty="0">
                <a:effectLst/>
                <a:latin typeface="Calibri (Body)"/>
              </a:rPr>
              <a:t>* University of Science and Technology of China</a:t>
            </a:r>
          </a:p>
          <a:p>
            <a:pPr algn="ctr"/>
            <a:r>
              <a:rPr lang="en-US" altLang="zh-CN" sz="2400" dirty="0">
                <a:latin typeface="Calibri (Body)"/>
                <a:cs typeface="Arial" panose="020B0604020202020204" pitchFamily="34" charset="0"/>
              </a:rPr>
              <a:t>† Johns Hopkins University</a:t>
            </a:r>
            <a:endParaRPr lang="en-US" sz="2400" dirty="0">
              <a:latin typeface="Calibri (Body)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192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E032D-EBFC-ED2C-B9C5-25AA64C81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F58CC8-B348-87DB-83EB-D98AE0F3581A}"/>
              </a:ext>
            </a:extLst>
          </p:cNvPr>
          <p:cNvSpPr txBox="1"/>
          <p:nvPr/>
        </p:nvSpPr>
        <p:spPr>
          <a:xfrm>
            <a:off x="540407" y="404984"/>
            <a:ext cx="10653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300" dirty="0">
                <a:latin typeface="Calibri (Body)"/>
                <a:cs typeface="Times New Roman" panose="02020603050405020304" pitchFamily="18" charset="0"/>
              </a:rPr>
              <a:t>Connection with PRG for Combinatorial Rectangles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EB34167-FC53-0E5D-F0EE-DE61AC4E32BF}"/>
                  </a:ext>
                </a:extLst>
              </p:cNvPr>
              <p:cNvSpPr txBox="1"/>
              <p:nvPr/>
            </p:nvSpPr>
            <p:spPr>
              <a:xfrm>
                <a:off x="540407" y="1440873"/>
                <a:ext cx="10988983" cy="4978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ℋ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is an </a:t>
                </a:r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-PRG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</m:d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-</a:t>
                </a:r>
                <a:r>
                  <a:rPr lang="en-US" altLang="zh-CN" sz="2400" b="0" dirty="0">
                    <a:latin typeface="Calibri (Body)"/>
                    <a:cs typeface="Times New Roman" panose="02020603050405020304" pitchFamily="18" charset="0"/>
                  </a:rPr>
                  <a:t>combinatorial-rectangles</a:t>
                </a:r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∀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⊆[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func>
                                <m:funcPr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40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\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Pr</m:t>
                                  </m:r>
                                </m:e>
                                <m:lim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∼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ℋ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[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∧</m:t>
                              </m:r>
                              <m:func>
                                <m:funcPr>
                                  <m:ctrlP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altLang="zh-TW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\</m:t>
                                      </m:r>
                                      <m:r>
                                        <a:rPr lang="en-US" altLang="zh-TW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]</m:t>
                              </m:r>
                            </m:e>
                          </m:func>
                        </m:e>
                      </m:nary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</m:t>
                      </m:r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</m:t>
                      </m:r>
                    </m:oMath>
                  </m:oMathPara>
                </a14:m>
                <a:endParaRPr lang="en-US" altLang="zh-TW" sz="2400" dirty="0"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                              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TW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Pr</m:t>
                                  </m:r>
                                </m:e>
                                <m:lim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∼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𝑈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∧</m:t>
                                  </m:r>
                                  <m:func>
                                    <m:funcPr>
                                      <m:ctrlP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240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h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US" altLang="zh-TW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\</m:t>
                                          </m:r>
                                          <m:r>
                                            <a:rPr lang="en-US" altLang="zh-TW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&gt;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𝜀</m:t>
                      </m:r>
                    </m:oMath>
                  </m:oMathPara>
                </a14:m>
                <a:endParaRPr lang="en-US" altLang="zh-TW" sz="2400" dirty="0">
                  <a:solidFill>
                    <a:schemeClr val="accent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        =</m:t>
                      </m:r>
                      <m:func>
                        <m:funcPr>
                          <m:ctrlP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func>
                                <m:funcPr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40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\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𝜀</m:t>
                      </m:r>
                    </m:oMath>
                  </m:oMathPara>
                </a14:m>
                <a:endParaRPr lang="en-US" altLang="zh-TW" sz="2400" dirty="0"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                           =</m:t>
                      </m:r>
                      <m:func>
                        <m:funcPr>
                          <m:ctrlP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func>
                                <m:funcPr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40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\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⋅(1±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𝜀</m:t>
                      </m:r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400" b="0" dirty="0">
                  <a:latin typeface="Calibri (Body)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400" b="1" dirty="0">
                  <a:solidFill>
                    <a:schemeClr val="accent5">
                      <a:lumMod val="75000"/>
                    </a:schemeClr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latin typeface="Calibri (Body)"/>
                    <a:cs typeface="Times New Roman" panose="02020603050405020304" pitchFamily="18" charset="0"/>
                  </a:rPr>
                  <a:t>Conclusion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cs typeface="Times New Roman" panose="02020603050405020304" pitchFamily="18" charset="0"/>
                  </a:rPr>
                  <a:t>An</a:t>
                </a:r>
                <a:r>
                  <a:rPr lang="en-US" altLang="zh-TW" sz="2400" b="0" dirty="0">
                    <a:solidFill>
                      <a:schemeClr val="accent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-PRG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</m:d>
                      </m:e>
                      <m:sup>
                        <m: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-</a:t>
                </a:r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combinatorial-rectangles is a min-wise hash family with multiplicative error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𝑁𝑀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EB34167-FC53-0E5D-F0EE-DE61AC4E3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7" y="1440873"/>
                <a:ext cx="10988983" cy="4978414"/>
              </a:xfrm>
              <a:prstGeom prst="rect">
                <a:avLst/>
              </a:prstGeom>
              <a:blipFill>
                <a:blip r:embed="rId2"/>
                <a:stretch>
                  <a:fillRect l="-888" t="-979" b="-1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38638359-9471-E607-1DB2-144DA074B54B}"/>
                  </a:ext>
                </a:extLst>
              </p:cNvPr>
              <p:cNvSpPr txBox="1"/>
              <p:nvPr/>
            </p:nvSpPr>
            <p:spPr>
              <a:xfrm>
                <a:off x="304802" y="4336471"/>
                <a:ext cx="3561522" cy="730328"/>
              </a:xfrm>
              <a:prstGeom prst="rect">
                <a:avLst/>
              </a:prstGeom>
              <a:noFill/>
              <a:ln w="19050">
                <a:solidFill>
                  <a:srgbClr val="07A39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altLang="zh-TW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TW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&lt;</m:t>
                          </m:r>
                          <m:func>
                            <m:funcPr>
                              <m:ctrlPr>
                                <a:rPr lang="en-US" altLang="zh-TW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US" altLang="zh-TW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TW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  <m:r>
                                <a:rPr lang="en-US" altLang="zh-TW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\</m:t>
                              </m:r>
                              <m:r>
                                <a:rPr lang="en-US" altLang="zh-TW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altLang="zh-TW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)]≈1/|</m:t>
                              </m:r>
                              <m:r>
                                <a:rPr lang="en-US" altLang="zh-TW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  <m:r>
                                <a:rPr lang="en-US" altLang="zh-TW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zh-TW" b="0" i="1" dirty="0">
                  <a:solidFill>
                    <a:srgbClr val="07A398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b="0" i="0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if</m:t>
                      </m:r>
                      <m:r>
                        <a:rPr lang="en-US" altLang="zh-TW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TW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en-US" altLang="zh-TW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Ω</m:t>
                      </m:r>
                      <m:r>
                        <a:rPr lang="en-US" altLang="zh-TW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altLang="zh-TW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altLang="zh-TW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r>
                        <a:rPr lang="en-US" altLang="zh-TW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38638359-9471-E607-1DB2-144DA074B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2" y="4336471"/>
                <a:ext cx="3561522" cy="730328"/>
              </a:xfrm>
              <a:prstGeom prst="rect">
                <a:avLst/>
              </a:prstGeom>
              <a:blipFill>
                <a:blip r:embed="rId3"/>
                <a:stretch>
                  <a:fillRect b="-4878"/>
                </a:stretch>
              </a:blipFill>
              <a:ln w="19050">
                <a:solidFill>
                  <a:srgbClr val="07A39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FB70B42-08FA-0039-E126-C410C2FB87DF}"/>
              </a:ext>
            </a:extLst>
          </p:cNvPr>
          <p:cNvCxnSpPr>
            <a:stCxn id="4" idx="3"/>
          </p:cNvCxnSpPr>
          <p:nvPr/>
        </p:nvCxnSpPr>
        <p:spPr>
          <a:xfrm flipV="1">
            <a:off x="3866324" y="4452730"/>
            <a:ext cx="646042" cy="248905"/>
          </a:xfrm>
          <a:prstGeom prst="straightConnector1">
            <a:avLst/>
          </a:prstGeom>
          <a:ln w="19050">
            <a:solidFill>
              <a:srgbClr val="07A3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5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66D5A-C214-0FF8-8AC2-5F3DB53C4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F4792C-C93F-B79C-5A9F-E2A902B48F9F}"/>
              </a:ext>
            </a:extLst>
          </p:cNvPr>
          <p:cNvSpPr txBox="1"/>
          <p:nvPr/>
        </p:nvSpPr>
        <p:spPr>
          <a:xfrm>
            <a:off x="540407" y="404984"/>
            <a:ext cx="10653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300" dirty="0">
                <a:latin typeface="Calibri (Body)"/>
                <a:cs typeface="Times New Roman" panose="02020603050405020304" pitchFamily="18" charset="0"/>
              </a:rPr>
              <a:t>Connection with PRG for Combinatorial Rectangles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236247-A3C5-FABF-DA4A-92755CA5A5BB}"/>
                  </a:ext>
                </a:extLst>
              </p:cNvPr>
              <p:cNvSpPr txBox="1"/>
              <p:nvPr/>
            </p:nvSpPr>
            <p:spPr>
              <a:xfrm>
                <a:off x="540407" y="1440873"/>
                <a:ext cx="10988983" cy="2355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Theorem [Gopalan, </a:t>
                </a:r>
                <a:r>
                  <a:rPr lang="en-US" altLang="zh-TW" sz="2400" b="1" dirty="0" err="1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Yehudayoff</a:t>
                </a:r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’20] </a:t>
                </a:r>
                <a:endParaRPr lang="en-US" altLang="zh-TW" sz="2400" b="1" dirty="0"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There exists an </a:t>
                </a:r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explicit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-PRG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</m:d>
                      </m:e>
                      <m:sup>
                        <m: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-</a:t>
                </a:r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combinatorial-rectangles with seed length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  <m:func>
                              <m:funcPr>
                                <m:ctrlPr>
                                  <a:rPr lang="en-US" altLang="zh-CN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</m:func>
                            <m: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/</m:t>
                            </m:r>
                            <m: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𝜀</m:t>
                            </m:r>
                            <m: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func>
                        <m:func>
                          <m:funcPr>
                            <m:ctrlP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altLang="zh-CN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𝑀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𝜀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func>
                      </m:e>
                    </m:d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400" b="0" dirty="0"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>
                    <a:solidFill>
                      <a:schemeClr val="accent5">
                        <a:lumMod val="75000"/>
                      </a:schemeClr>
                    </a:solidFill>
                    <a:latin typeface="Calibri (Body)"/>
                    <a:cs typeface="Times New Roman" panose="02020603050405020304" pitchFamily="18" charset="0"/>
                  </a:rPr>
                  <a:t>Corollary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b="0" dirty="0">
                    <a:latin typeface="Calibri (Body)"/>
                    <a:cs typeface="Times New Roman" panose="02020603050405020304" pitchFamily="18" charset="0"/>
                  </a:rPr>
                  <a:t>A min-wise hash family of </a:t>
                </a:r>
                <a:r>
                  <a:rPr lang="en-US" altLang="zh-CN" sz="2400" b="0" dirty="0">
                    <a:solidFill>
                      <a:schemeClr val="accent1"/>
                    </a:solidFill>
                    <a:latin typeface="Calibri (Body)"/>
                    <a:cs typeface="Times New Roman" panose="02020603050405020304" pitchFamily="18" charset="0"/>
                  </a:rPr>
                  <a:t>⁡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</m:func>
                        <m:func>
                          <m:funcPr>
                            <m:ctrlP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altLang="zh-CN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</m:func>
                          </m:e>
                        </m:func>
                      </m:e>
                    </m:d>
                  </m:oMath>
                </a14:m>
                <a:r>
                  <a:rPr lang="en-US" altLang="zh-CN" sz="2400" b="0" dirty="0">
                    <a:latin typeface="Calibri (Body)"/>
                    <a:cs typeface="Times New Roman" panose="02020603050405020304" pitchFamily="18" charset="0"/>
                  </a:rPr>
                  <a:t> bits for any </a:t>
                </a:r>
                <a:r>
                  <a:rPr lang="en-US" altLang="zh-CN" sz="2400" b="0" dirty="0" err="1">
                    <a:latin typeface="Calibri (Body)"/>
                    <a:cs typeface="Times New Roman" panose="02020603050405020304" pitchFamily="18" charset="0"/>
                  </a:rPr>
                  <a:t>polynomially</a:t>
                </a:r>
                <a:r>
                  <a:rPr lang="en-US" altLang="zh-CN" sz="2400" b="0" dirty="0">
                    <a:latin typeface="Calibri (Body)"/>
                    <a:cs typeface="Times New Roman" panose="02020603050405020304" pitchFamily="18" charset="0"/>
                  </a:rPr>
                  <a:t> small error.</a:t>
                </a:r>
                <a:endParaRPr lang="en-US" altLang="zh-TW" sz="2400" b="0" dirty="0"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236247-A3C5-FABF-DA4A-92755CA5A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7" y="1440873"/>
                <a:ext cx="10988983" cy="2355838"/>
              </a:xfrm>
              <a:prstGeom prst="rect">
                <a:avLst/>
              </a:prstGeom>
              <a:blipFill>
                <a:blip r:embed="rId3"/>
                <a:stretch>
                  <a:fillRect l="-888" t="-2067" b="-28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300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9B6EA-2377-FF98-C124-1BD97BAE3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3FAB4B-ECE9-C6C6-5ED8-E8D3D318DA60}"/>
              </a:ext>
            </a:extLst>
          </p:cNvPr>
          <p:cNvSpPr txBox="1"/>
          <p:nvPr/>
        </p:nvSpPr>
        <p:spPr>
          <a:xfrm>
            <a:off x="540407" y="404984"/>
            <a:ext cx="100405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300" dirty="0">
                <a:latin typeface="Calibri (Body)"/>
                <a:cs typeface="Times New Roman" panose="02020603050405020304" pitchFamily="18" charset="0"/>
              </a:rPr>
              <a:t>Gap between </a:t>
            </a:r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Multiplicative and Additive Errors</a:t>
            </a:r>
            <a:endParaRPr lang="en-US" sz="3200" b="1" spc="300" dirty="0">
              <a:latin typeface="Calibri (Body)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2D8B6F0-E0C3-2F34-BFCD-F5D50D0CEC3C}"/>
                  </a:ext>
                </a:extLst>
              </p:cNvPr>
              <p:cNvSpPr txBox="1"/>
              <p:nvPr/>
            </p:nvSpPr>
            <p:spPr>
              <a:xfrm>
                <a:off x="540407" y="1440873"/>
                <a:ext cx="10988983" cy="3528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TW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func>
                                <m:funcPr>
                                  <m:ctrlPr>
                                    <a:rPr lang="en-US" altLang="zh-TW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altLang="zh-TW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\</m:t>
                                      </m:r>
                                      <m:r>
                                        <a:rPr lang="en-US" altLang="zh-TW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zh-TW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altLang="zh-TW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TW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&lt;</m:t>
                          </m:r>
                          <m:func>
                            <m:funcPr>
                              <m:ctrlPr>
                                <a:rPr lang="en-US" altLang="zh-TW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US" altLang="zh-TW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\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)]</m:t>
                              </m:r>
                            </m:e>
                          </m:func>
                        </m:e>
                      </m:func>
                      <m:r>
                        <a:rPr lang="en-US" altLang="zh-TW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altLang="zh-TW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1±</m:t>
                          </m:r>
                          <m:r>
                            <a:rPr lang="en-US" altLang="zh-TW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altLang="zh-TW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if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Ω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40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TW" sz="2400" dirty="0">
                  <a:latin typeface="Calibri (Body)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Min-wise hash family is a PRG with </a:t>
                </a:r>
                <a:r>
                  <a:rPr lang="en-US" altLang="zh-CN" sz="2400" b="1" i="1" dirty="0">
                    <a:solidFill>
                      <a:schemeClr val="accent4"/>
                    </a:solidFill>
                    <a:latin typeface="Calibri (Body)"/>
                    <a:cs typeface="Times New Roman" panose="02020603050405020304" pitchFamily="18" charset="0"/>
                  </a:rPr>
                  <a:t>multiplicative</a:t>
                </a:r>
                <a:r>
                  <a:rPr lang="en-US" altLang="zh-CN" sz="2400" dirty="0">
                    <a:solidFill>
                      <a:schemeClr val="accent4"/>
                    </a:solidFill>
                    <a:latin typeface="Calibri (Body)"/>
                    <a:cs typeface="Times New Roman" panose="02020603050405020304" pitchFamily="18" charset="0"/>
                  </a:rPr>
                  <a:t> error!</a:t>
                </a:r>
                <a:endParaRPr lang="en-US" altLang="zh-TW" sz="2400" dirty="0">
                  <a:solidFill>
                    <a:schemeClr val="accent4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400" b="1" dirty="0">
                  <a:solidFill>
                    <a:schemeClr val="accent4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b="1" dirty="0">
                    <a:solidFill>
                      <a:schemeClr val="accent4"/>
                    </a:solidFill>
                    <a:latin typeface="Calibri (Body)"/>
                    <a:cs typeface="Times New Roman" panose="02020603050405020304" pitchFamily="18" charset="0"/>
                  </a:rPr>
                  <a:t>Problem:</a:t>
                </a:r>
                <a:r>
                  <a:rPr lang="en-US" altLang="zh-TW" sz="2400" b="0" dirty="0">
                    <a:solidFill>
                      <a:schemeClr val="accent4"/>
                    </a:solidFill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0" dirty="0">
                    <a:solidFill>
                      <a:srgbClr val="07A398"/>
                    </a:solidFill>
                    <a:latin typeface="Calibri (Body)"/>
                    <a:cs typeface="Times New Roman" panose="02020603050405020304" pitchFamily="18" charset="0"/>
                  </a:rPr>
                  <a:t>additive</a:t>
                </a:r>
                <a:r>
                  <a:rPr lang="en-US" altLang="zh-CN" sz="2400" b="0" dirty="0">
                    <a:latin typeface="Calibri (Body)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n-US" altLang="zh-CN" sz="2400" b="0" dirty="0"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0" dirty="0">
                    <a:solidFill>
                      <a:schemeClr val="accent1"/>
                    </a:solidFill>
                    <a:latin typeface="Calibri (Body)"/>
                    <a:cs typeface="Times New Roman" panose="02020603050405020304" pitchFamily="18" charset="0"/>
                  </a:rPr>
                  <a:t>multiplicative</a:t>
                </a:r>
                <a:r>
                  <a:rPr lang="en-US" altLang="zh-CN" sz="2400" b="0" dirty="0">
                    <a:latin typeface="Calibri (Body)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𝑁𝑀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. Even for constant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US" altLang="zh-TW" sz="24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/(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𝑁𝑀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would be </a:t>
                </a:r>
                <a:r>
                  <a:rPr lang="en-US" altLang="zh-CN" sz="2400" b="0" dirty="0" err="1">
                    <a:latin typeface="Calibri (Body)"/>
                    <a:cs typeface="Times New Roman" panose="02020603050405020304" pitchFamily="18" charset="0"/>
                  </a:rPr>
                  <a:t>polynomially</a:t>
                </a:r>
                <a:r>
                  <a:rPr lang="en-US" altLang="zh-CN" sz="2400" b="0" dirty="0">
                    <a:latin typeface="Calibri (Body)"/>
                    <a:cs typeface="Times New Roman" panose="02020603050405020304" pitchFamily="18" charset="0"/>
                  </a:rPr>
                  <a:t> small.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400" dirty="0">
                  <a:latin typeface="Calibri (Body)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If we want 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shorter</a:t>
                </a: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seed length, like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</m:func>
                      </m:e>
                    </m:d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, then it is </a:t>
                </a:r>
                <a:r>
                  <a:rPr lang="en-US" altLang="zh-TW" sz="2400" dirty="0">
                    <a:solidFill>
                      <a:schemeClr val="accent4"/>
                    </a:solidFill>
                    <a:latin typeface="Calibri (Body)"/>
                    <a:cs typeface="Times New Roman" panose="02020603050405020304" pitchFamily="18" charset="0"/>
                  </a:rPr>
                  <a:t>not </a:t>
                </a:r>
                <a:r>
                  <a:rPr lang="en-US" altLang="zh-CN" sz="2400" dirty="0">
                    <a:solidFill>
                      <a:schemeClr val="accent4"/>
                    </a:solidFill>
                    <a:latin typeface="Calibri (Body)"/>
                    <a:cs typeface="Times New Roman" panose="02020603050405020304" pitchFamily="18" charset="0"/>
                  </a:rPr>
                  <a:t>enough </a:t>
                </a:r>
                <a:r>
                  <a:rPr lang="en-US" altLang="zh-CN" sz="2400" b="0" dirty="0">
                    <a:latin typeface="Calibri (Body)"/>
                    <a:cs typeface="Times New Roman" panose="02020603050405020304" pitchFamily="18" charset="0"/>
                  </a:rPr>
                  <a:t>to apply the PRG for combinatorial rectangles directly.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2D8B6F0-E0C3-2F34-BFCD-F5D50D0CE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7" y="1440873"/>
                <a:ext cx="10988983" cy="3528210"/>
              </a:xfrm>
              <a:prstGeom prst="rect">
                <a:avLst/>
              </a:prstGeom>
              <a:blipFill>
                <a:blip r:embed="rId2"/>
                <a:stretch>
                  <a:fillRect l="-777" r="-333" b="-29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705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7A89C-55F1-982C-907D-CD6DD0D1C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0D11BAA-173E-4871-B5B0-E4AC97585595}"/>
              </a:ext>
            </a:extLst>
          </p:cNvPr>
          <p:cNvSpPr txBox="1">
            <a:spLocks/>
          </p:cNvSpPr>
          <p:nvPr/>
        </p:nvSpPr>
        <p:spPr>
          <a:xfrm>
            <a:off x="1913960" y="2829128"/>
            <a:ext cx="8364079" cy="193809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i="1" dirty="0">
                <a:solidFill>
                  <a:schemeClr val="accent1"/>
                </a:solidFill>
                <a:latin typeface="Calibri (Body)"/>
                <a:cs typeface="Times New Roman" panose="02020603050405020304" pitchFamily="18" charset="0"/>
              </a:rPr>
              <a:t>Optimal Size &amp;&amp; Sub-constant Error</a:t>
            </a:r>
            <a:br>
              <a:rPr lang="en-US" i="1" dirty="0">
                <a:solidFill>
                  <a:srgbClr val="0070C0"/>
                </a:solidFill>
                <a:latin typeface="Calibri (Body)"/>
                <a:cs typeface="Times New Roman" panose="02020603050405020304" pitchFamily="18" charset="0"/>
              </a:rPr>
            </a:br>
            <a:endParaRPr lang="en-US" sz="1600" dirty="0">
              <a:latin typeface="Calibri (Body)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dirty="0">
                <a:latin typeface="+mn-lt"/>
              </a:rPr>
              <a:t>Our Approach </a:t>
            </a:r>
            <a:r>
              <a:rPr lang="en-US" altLang="zh-CN" sz="2000" dirty="0">
                <a:solidFill>
                  <a:srgbClr val="7030A0"/>
                </a:solidFill>
                <a:latin typeface="+mn-lt"/>
              </a:rPr>
              <a:t>[Chen, Huang, Li ’2025] </a:t>
            </a:r>
            <a:endParaRPr lang="en-US" sz="2000" i="1" dirty="0"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474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C3AA7-B36E-4BA7-6BA2-B03AB5EDA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AEADC8E-BC28-B9B7-4A33-2B854CA90283}"/>
                  </a:ext>
                </a:extLst>
              </p:cNvPr>
              <p:cNvSpPr txBox="1"/>
              <p:nvPr/>
            </p:nvSpPr>
            <p:spPr>
              <a:xfrm>
                <a:off x="981879" y="475786"/>
                <a:ext cx="5393254" cy="166199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3000" b="1" dirty="0">
                    <a:solidFill>
                      <a:srgbClr val="FF0000"/>
                    </a:solidFill>
                    <a:latin typeface="Calibri (Body)"/>
                    <a:cs typeface="Times New Roman" panose="02020603050405020304" pitchFamily="18" charset="0"/>
                  </a:rPr>
                  <a:t>1</a:t>
                </a:r>
                <a:r>
                  <a:rPr lang="en-US" altLang="zh-TW" sz="3000" b="1" baseline="30000" dirty="0">
                    <a:solidFill>
                      <a:srgbClr val="FF0000"/>
                    </a:solidFill>
                    <a:latin typeface="Calibri (Body)"/>
                    <a:cs typeface="Times New Roman" panose="02020603050405020304" pitchFamily="18" charset="0"/>
                  </a:rPr>
                  <a:t>st</a:t>
                </a:r>
                <a:r>
                  <a:rPr lang="en-US" altLang="zh-TW" sz="3000" b="1" dirty="0">
                    <a:solidFill>
                      <a:srgbClr val="FF0000"/>
                    </a:solidFill>
                    <a:latin typeface="Calibri (Body)"/>
                    <a:cs typeface="Times New Roman" panose="02020603050405020304" pitchFamily="18" charset="0"/>
                  </a:rPr>
                  <a:t> S</a:t>
                </a:r>
                <a:r>
                  <a:rPr lang="en-US" altLang="zh-TW" sz="2300" b="1" dirty="0">
                    <a:solidFill>
                      <a:srgbClr val="FF0000"/>
                    </a:solidFill>
                    <a:latin typeface="Calibri (Body)"/>
                    <a:cs typeface="Times New Roman" panose="02020603050405020304" pitchFamily="18" charset="0"/>
                  </a:rPr>
                  <a:t>TEP </a:t>
                </a:r>
                <a:r>
                  <a:rPr lang="en-US" altLang="zh-TW" sz="3000" b="1" dirty="0">
                    <a:solidFill>
                      <a:srgbClr val="FF0000"/>
                    </a:solidFill>
                    <a:latin typeface="Calibri (Body)"/>
                    <a:cs typeface="Times New Roman" panose="02020603050405020304" pitchFamily="18" charset="0"/>
                  </a:rPr>
                  <a:t>– B</a:t>
                </a:r>
                <a:r>
                  <a:rPr lang="en-US" altLang="zh-TW" sz="2300" b="1" dirty="0">
                    <a:solidFill>
                      <a:srgbClr val="FF0000"/>
                    </a:solidFill>
                    <a:latin typeface="Calibri (Body)"/>
                    <a:cs typeface="Times New Roman" panose="02020603050405020304" pitchFamily="18" charset="0"/>
                  </a:rPr>
                  <a:t>ALLS</a:t>
                </a:r>
                <a:r>
                  <a:rPr lang="en-US" altLang="zh-TW" sz="3000" b="1" dirty="0">
                    <a:solidFill>
                      <a:srgbClr val="FF0000"/>
                    </a:solidFill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300" b="1" dirty="0">
                    <a:solidFill>
                      <a:srgbClr val="FF0000"/>
                    </a:solidFill>
                    <a:latin typeface="Calibri (Body)"/>
                    <a:cs typeface="Times New Roman" panose="02020603050405020304" pitchFamily="18" charset="0"/>
                  </a:rPr>
                  <a:t>INTO</a:t>
                </a:r>
                <a:r>
                  <a:rPr lang="en-US" altLang="zh-TW" sz="3000" b="1" dirty="0">
                    <a:solidFill>
                      <a:srgbClr val="FF0000"/>
                    </a:solidFill>
                    <a:latin typeface="Calibri (Body)"/>
                    <a:cs typeface="Times New Roman" panose="02020603050405020304" pitchFamily="18" charset="0"/>
                  </a:rPr>
                  <a:t> B</a:t>
                </a:r>
                <a:r>
                  <a:rPr lang="en-US" altLang="zh-TW" sz="2300" b="1" dirty="0">
                    <a:solidFill>
                      <a:srgbClr val="FF0000"/>
                    </a:solidFill>
                    <a:latin typeface="Calibri (Body)"/>
                    <a:cs typeface="Times New Roman" panose="02020603050405020304" pitchFamily="18" charset="0"/>
                  </a:rPr>
                  <a:t>INS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Use constant-wise independence to split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into </a:t>
                </a:r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several tiny blocks </a:t>
                </a:r>
                <a:r>
                  <a:rPr lang="en-US" altLang="zh-CN" sz="2400" dirty="0" err="1">
                    <a:latin typeface="Calibri (Body)"/>
                    <a:cs typeface="Times New Roman" panose="02020603050405020304" pitchFamily="18" charset="0"/>
                  </a:rPr>
                  <a:t>s.t.</a:t>
                </a:r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 each block only needs a small size family.</a:t>
                </a:r>
                <a:endParaRPr lang="en-US" altLang="zh-TW" sz="2400" dirty="0"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AEADC8E-BC28-B9B7-4A33-2B854CA90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879" y="475786"/>
                <a:ext cx="5393254" cy="1661993"/>
              </a:xfrm>
              <a:prstGeom prst="rect">
                <a:avLst/>
              </a:prstGeom>
              <a:blipFill>
                <a:blip r:embed="rId3"/>
                <a:stretch>
                  <a:fillRect l="-2477" t="-3986" b="-6522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2">
            <a:extLst>
              <a:ext uri="{FF2B5EF4-FFF2-40B4-BE49-F238E27FC236}">
                <a16:creationId xmlns:a16="http://schemas.microsoft.com/office/drawing/2014/main" id="{BB9B0A38-8426-65C8-7FC3-1E7EE29CC917}"/>
              </a:ext>
            </a:extLst>
          </p:cNvPr>
          <p:cNvSpPr txBox="1"/>
          <p:nvPr/>
        </p:nvSpPr>
        <p:spPr>
          <a:xfrm>
            <a:off x="981879" y="2598003"/>
            <a:ext cx="5393254" cy="1661993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3000" b="1" dirty="0">
                <a:solidFill>
                  <a:schemeClr val="accent2"/>
                </a:solidFill>
                <a:latin typeface="Calibri (Body)"/>
                <a:cs typeface="Times New Roman" panose="02020603050405020304" pitchFamily="18" charset="0"/>
              </a:rPr>
              <a:t>2</a:t>
            </a:r>
            <a:r>
              <a:rPr lang="en-US" altLang="zh-TW" sz="3000" b="1" baseline="30000" dirty="0">
                <a:solidFill>
                  <a:schemeClr val="accent2"/>
                </a:solidFill>
                <a:latin typeface="Calibri (Body)"/>
                <a:cs typeface="Times New Roman" panose="02020603050405020304" pitchFamily="18" charset="0"/>
              </a:rPr>
              <a:t>nd</a:t>
            </a:r>
            <a:r>
              <a:rPr lang="en-US" altLang="zh-TW" sz="3000" b="1" dirty="0">
                <a:solidFill>
                  <a:schemeClr val="accent2"/>
                </a:solidFill>
                <a:latin typeface="Calibri (Body)"/>
                <a:cs typeface="Times New Roman" panose="02020603050405020304" pitchFamily="18" charset="0"/>
              </a:rPr>
              <a:t> S</a:t>
            </a:r>
            <a:r>
              <a:rPr lang="en-US" altLang="zh-TW" sz="2300" b="1" dirty="0">
                <a:solidFill>
                  <a:schemeClr val="accent2"/>
                </a:solidFill>
                <a:latin typeface="Calibri (Body)"/>
                <a:cs typeface="Times New Roman" panose="02020603050405020304" pitchFamily="18" charset="0"/>
              </a:rPr>
              <a:t>TEP</a:t>
            </a:r>
            <a:r>
              <a:rPr lang="en-US" altLang="zh-TW" sz="3000" b="1" dirty="0">
                <a:solidFill>
                  <a:schemeClr val="accent2"/>
                </a:solidFill>
                <a:latin typeface="Calibri (Body)"/>
                <a:cs typeface="Times New Roman" panose="02020603050405020304" pitchFamily="18" charset="0"/>
              </a:rPr>
              <a:t> – R</a:t>
            </a:r>
            <a:r>
              <a:rPr lang="en-US" altLang="zh-TW" sz="2300" b="1" dirty="0">
                <a:solidFill>
                  <a:schemeClr val="accent2"/>
                </a:solidFill>
                <a:latin typeface="Calibri (Body)"/>
                <a:cs typeface="Times New Roman" panose="02020603050405020304" pitchFamily="18" charset="0"/>
              </a:rPr>
              <a:t>ECYCLE</a:t>
            </a:r>
            <a:r>
              <a:rPr lang="en-US" altLang="zh-TW" sz="3000" b="1" dirty="0">
                <a:solidFill>
                  <a:schemeClr val="accent2"/>
                </a:solidFill>
                <a:latin typeface="Calibri (Body)"/>
                <a:cs typeface="Times New Roman" panose="02020603050405020304" pitchFamily="18" charset="0"/>
              </a:rPr>
              <a:t> R</a:t>
            </a:r>
            <a:r>
              <a:rPr lang="en-US" altLang="zh-TW" sz="2300" b="1" dirty="0">
                <a:solidFill>
                  <a:schemeClr val="accent2"/>
                </a:solidFill>
                <a:latin typeface="Calibri (Body)"/>
                <a:cs typeface="Times New Roman" panose="02020603050405020304" pitchFamily="18" charset="0"/>
              </a:rPr>
              <a:t>ANDOMNESS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Calibri (Body)"/>
                <a:cs typeface="Times New Roman" panose="02020603050405020304" pitchFamily="18" charset="0"/>
              </a:rPr>
              <a:t>Use the Nisan-Zuckerman PRG and a </a:t>
            </a:r>
            <a:r>
              <a:rPr lang="en-US" altLang="zh-CN" sz="2400" dirty="0">
                <a:latin typeface="Calibri (Body)"/>
                <a:cs typeface="Times New Roman" panose="02020603050405020304" pitchFamily="18" charset="0"/>
              </a:rPr>
              <a:t>special extractor to recycle randomness between blocks.</a:t>
            </a:r>
            <a:endParaRPr lang="en-US" altLang="zh-TW" sz="2400" dirty="0">
              <a:latin typeface="Calibri (Body)"/>
              <a:cs typeface="Times New Roman" panose="02020603050405020304" pitchFamily="18" charset="0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6BE7ADA9-299B-CBF7-CC25-571D921061A3}"/>
              </a:ext>
            </a:extLst>
          </p:cNvPr>
          <p:cNvSpPr txBox="1"/>
          <p:nvPr/>
        </p:nvSpPr>
        <p:spPr>
          <a:xfrm>
            <a:off x="981879" y="4720221"/>
            <a:ext cx="5393254" cy="1661993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3000" b="1" dirty="0">
                <a:solidFill>
                  <a:schemeClr val="accent3"/>
                </a:solidFill>
                <a:latin typeface="Calibri (Body)"/>
                <a:cs typeface="Times New Roman" panose="02020603050405020304" pitchFamily="18" charset="0"/>
              </a:rPr>
              <a:t>3</a:t>
            </a:r>
            <a:r>
              <a:rPr lang="en-US" altLang="zh-TW" sz="3000" b="1" baseline="30000" dirty="0">
                <a:solidFill>
                  <a:schemeClr val="accent3"/>
                </a:solidFill>
                <a:latin typeface="Calibri (Body)"/>
                <a:cs typeface="Times New Roman" panose="02020603050405020304" pitchFamily="18" charset="0"/>
              </a:rPr>
              <a:t>rd</a:t>
            </a:r>
            <a:r>
              <a:rPr lang="en-US" altLang="zh-TW" sz="3000" b="1" dirty="0">
                <a:solidFill>
                  <a:schemeClr val="accent3"/>
                </a:solidFill>
                <a:latin typeface="Calibri (Body)"/>
                <a:cs typeface="Times New Roman" panose="02020603050405020304" pitchFamily="18" charset="0"/>
              </a:rPr>
              <a:t> S</a:t>
            </a:r>
            <a:r>
              <a:rPr lang="en-US" altLang="zh-TW" sz="2300" b="1" dirty="0">
                <a:solidFill>
                  <a:schemeClr val="accent3"/>
                </a:solidFill>
                <a:latin typeface="Calibri (Body)"/>
                <a:cs typeface="Times New Roman" panose="02020603050405020304" pitchFamily="18" charset="0"/>
              </a:rPr>
              <a:t>TEP</a:t>
            </a:r>
            <a:r>
              <a:rPr lang="en-US" altLang="zh-TW" sz="3000" b="1" dirty="0">
                <a:solidFill>
                  <a:schemeClr val="accent3"/>
                </a:solidFill>
                <a:latin typeface="Calibri (Body)"/>
                <a:cs typeface="Times New Roman" panose="02020603050405020304" pitchFamily="18" charset="0"/>
              </a:rPr>
              <a:t> – D</a:t>
            </a:r>
            <a:r>
              <a:rPr lang="en-US" altLang="zh-TW" sz="2300" b="1" dirty="0">
                <a:solidFill>
                  <a:schemeClr val="accent3"/>
                </a:solidFill>
                <a:latin typeface="Calibri (Body)"/>
                <a:cs typeface="Times New Roman" panose="02020603050405020304" pitchFamily="18" charset="0"/>
              </a:rPr>
              <a:t>OMAIN</a:t>
            </a:r>
            <a:r>
              <a:rPr lang="en-US" altLang="zh-TW" sz="3000" b="1" dirty="0">
                <a:solidFill>
                  <a:schemeClr val="accent3"/>
                </a:solidFill>
                <a:latin typeface="Calibri (Body)"/>
                <a:cs typeface="Times New Roman" panose="02020603050405020304" pitchFamily="18" charset="0"/>
              </a:rPr>
              <a:t> R</a:t>
            </a:r>
            <a:r>
              <a:rPr lang="en-US" altLang="zh-TW" sz="2300" b="1" dirty="0">
                <a:solidFill>
                  <a:schemeClr val="accent3"/>
                </a:solidFill>
                <a:latin typeface="Calibri (Body)"/>
                <a:cs typeface="Times New Roman" panose="02020603050405020304" pitchFamily="18" charset="0"/>
              </a:rPr>
              <a:t>EDUCTION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Calibri (Body)"/>
                <a:cs typeface="Times New Roman" panose="02020603050405020304" pitchFamily="18" charset="0"/>
              </a:rPr>
              <a:t>Use PRGs for c</a:t>
            </a:r>
            <a:r>
              <a:rPr lang="en-US" altLang="zh-CN" sz="2400" dirty="0">
                <a:latin typeface="Calibri (Body)"/>
                <a:cs typeface="Times New Roman" panose="02020603050405020304" pitchFamily="18" charset="0"/>
              </a:rPr>
              <a:t>ombinatorial rectangles and the special extractor to further reduce the error.</a:t>
            </a:r>
            <a:endParaRPr lang="en-US" altLang="zh-TW" sz="2400" dirty="0">
              <a:latin typeface="Calibri (Body)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2">
                <a:extLst>
                  <a:ext uri="{FF2B5EF4-FFF2-40B4-BE49-F238E27FC236}">
                    <a16:creationId xmlns:a16="http://schemas.microsoft.com/office/drawing/2014/main" id="{35F316B6-2AD0-2241-EC86-A3C656CA7A92}"/>
                  </a:ext>
                </a:extLst>
              </p:cNvPr>
              <p:cNvSpPr txBox="1"/>
              <p:nvPr/>
            </p:nvSpPr>
            <p:spPr>
              <a:xfrm>
                <a:off x="6375133" y="2364797"/>
                <a:ext cx="5981527" cy="1895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func>
                                <m:funcPr>
                                  <m:ctrlP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\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1±</m:t>
                          </m:r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altLang="zh-TW" sz="2400" b="0" dirty="0"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=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Pr</m:t>
                                  </m:r>
                                </m:e>
                                <m:lim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∼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ℋ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[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∧</m:t>
                              </m:r>
                              <m:func>
                                <m:funcPr>
                                  <m:ctrlP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altLang="zh-TW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\</m:t>
                                      </m:r>
                                      <m:r>
                                        <a:rPr lang="en-US" altLang="zh-TW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&gt;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]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TW" sz="2400" b="0" dirty="0"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2">
                <a:extLst>
                  <a:ext uri="{FF2B5EF4-FFF2-40B4-BE49-F238E27FC236}">
                    <a16:creationId xmlns:a16="http://schemas.microsoft.com/office/drawing/2014/main" id="{35F316B6-2AD0-2241-EC86-A3C656CA7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133" y="2364797"/>
                <a:ext cx="5981527" cy="18951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9744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4769D-A2D6-0ACF-712A-9717FC5DD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032F68-77F5-9233-E7F5-5C0A542BC5EA}"/>
              </a:ext>
            </a:extLst>
          </p:cNvPr>
          <p:cNvSpPr txBox="1"/>
          <p:nvPr/>
        </p:nvSpPr>
        <p:spPr>
          <a:xfrm>
            <a:off x="540407" y="404984"/>
            <a:ext cx="5407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300" dirty="0">
                <a:latin typeface="Calibri (Body)"/>
                <a:cs typeface="Times New Roman" panose="02020603050405020304" pitchFamily="18" charset="0"/>
              </a:rPr>
              <a:t>Two Level Hash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F462E74-BF3E-47D2-94C3-4C0E89D21C08}"/>
                  </a:ext>
                </a:extLst>
              </p:cNvPr>
              <p:cNvSpPr txBox="1"/>
              <p:nvPr/>
            </p:nvSpPr>
            <p:spPr>
              <a:xfrm>
                <a:off x="229064" y="1733260"/>
                <a:ext cx="4272981" cy="156966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b="1" dirty="0">
                    <a:latin typeface="Calibri (Body)"/>
                    <a:cs typeface="Times New Roman" panose="02020603050405020304" pitchFamily="18" charset="0"/>
                  </a:rPr>
                  <a:t>Balls into Bins: 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small max-load, </a:t>
                </a:r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concentration.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/ℓ, ∀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∈[ℓ]</m:t>
                      </m:r>
                    </m:oMath>
                  </m:oMathPara>
                </a14:m>
                <a:endParaRPr lang="en-US" altLang="zh-CN" sz="240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</m:e>
                      </m:func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small</m:t>
                      </m:r>
                    </m:oMath>
                  </m:oMathPara>
                </a14:m>
                <a:endParaRPr lang="en-US" altLang="zh-CN" sz="240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F462E74-BF3E-47D2-94C3-4C0E89D21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064" y="1733260"/>
                <a:ext cx="4272981" cy="1569660"/>
              </a:xfrm>
              <a:prstGeom prst="rect">
                <a:avLst/>
              </a:prstGeom>
              <a:blipFill>
                <a:blip r:embed="rId2"/>
                <a:stretch>
                  <a:fillRect l="-1847" t="-2682" r="-4688" b="-3448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7DC2FBAE-2C00-F97C-6BDC-AD871387ECE2}"/>
                  </a:ext>
                </a:extLst>
              </p:cNvPr>
              <p:cNvSpPr txBox="1"/>
              <p:nvPr/>
            </p:nvSpPr>
            <p:spPr>
              <a:xfrm>
                <a:off x="6074585" y="1440873"/>
                <a:ext cx="2255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</m:oMath>
                  </m:oMathPara>
                </a14:m>
                <a:endParaRPr lang="en-US" altLang="zh-TW" sz="3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7DC2FBAE-2C00-F97C-6BDC-AD871387E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585" y="1440873"/>
                <a:ext cx="2255800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3867DBEC-CBC9-0B71-528B-6DB24862D9CC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7202485" y="2025648"/>
            <a:ext cx="0" cy="1465189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2">
                <a:extLst>
                  <a:ext uri="{FF2B5EF4-FFF2-40B4-BE49-F238E27FC236}">
                    <a16:creationId xmlns:a16="http://schemas.microsoft.com/office/drawing/2014/main" id="{F2FB1C5B-9AFC-EFD8-A217-94D0DCFDC2AC}"/>
                  </a:ext>
                </a:extLst>
              </p:cNvPr>
              <p:cNvSpPr txBox="1"/>
              <p:nvPr/>
            </p:nvSpPr>
            <p:spPr>
              <a:xfrm>
                <a:off x="9276259" y="1881540"/>
                <a:ext cx="225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lang="en-US" altLang="zh-TW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→[ℓ]</m:t>
                      </m:r>
                    </m:oMath>
                  </m:oMathPara>
                </a14:m>
                <a:endParaRPr lang="en-US" altLang="zh-TW" sz="28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2">
                <a:extLst>
                  <a:ext uri="{FF2B5EF4-FFF2-40B4-BE49-F238E27FC236}">
                    <a16:creationId xmlns:a16="http://schemas.microsoft.com/office/drawing/2014/main" id="{F2FB1C5B-9AFC-EFD8-A217-94D0DCFDC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6259" y="1881540"/>
                <a:ext cx="22558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8B20FD46-67A8-96CB-4295-B94C13733326}"/>
                  </a:ext>
                </a:extLst>
              </p:cNvPr>
              <p:cNvSpPr txBox="1"/>
              <p:nvPr/>
            </p:nvSpPr>
            <p:spPr>
              <a:xfrm>
                <a:off x="6074585" y="3490837"/>
                <a:ext cx="2255800" cy="624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altLang="zh-TW" sz="3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8B20FD46-67A8-96CB-4295-B94C13733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585" y="3490837"/>
                <a:ext cx="2255800" cy="6243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DC0026C5-E4D5-363A-B5F1-73D35B1C558A}"/>
                  </a:ext>
                </a:extLst>
              </p:cNvPr>
              <p:cNvSpPr txBox="1"/>
              <p:nvPr/>
            </p:nvSpPr>
            <p:spPr>
              <a:xfrm>
                <a:off x="3840200" y="3530400"/>
                <a:ext cx="2255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3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DC0026C5-E4D5-363A-B5F1-73D35B1C5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200" y="3530400"/>
                <a:ext cx="2255800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2">
                <a:extLst>
                  <a:ext uri="{FF2B5EF4-FFF2-40B4-BE49-F238E27FC236}">
                    <a16:creationId xmlns:a16="http://schemas.microsoft.com/office/drawing/2014/main" id="{B72D78C4-ECC4-5008-7379-D53C93BC9AE0}"/>
                  </a:ext>
                </a:extLst>
              </p:cNvPr>
              <p:cNvSpPr txBox="1"/>
              <p:nvPr/>
            </p:nvSpPr>
            <p:spPr>
              <a:xfrm>
                <a:off x="8148360" y="3530400"/>
                <a:ext cx="2255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</m:oMath>
                  </m:oMathPara>
                </a14:m>
                <a:endParaRPr lang="en-US" altLang="zh-TW" sz="3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2">
                <a:extLst>
                  <a:ext uri="{FF2B5EF4-FFF2-40B4-BE49-F238E27FC236}">
                    <a16:creationId xmlns:a16="http://schemas.microsoft.com/office/drawing/2014/main" id="{B72D78C4-ECC4-5008-7379-D53C93BC9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8360" y="3530400"/>
                <a:ext cx="225580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2DD8BD1E-847F-0A62-3342-DD01626F28FB}"/>
              </a:ext>
            </a:extLst>
          </p:cNvPr>
          <p:cNvCxnSpPr>
            <a:cxnSpLocks/>
          </p:cNvCxnSpPr>
          <p:nvPr/>
        </p:nvCxnSpPr>
        <p:spPr>
          <a:xfrm flipH="1">
            <a:off x="4866498" y="2015138"/>
            <a:ext cx="1999657" cy="14138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CDF2CA33-4A46-1B8E-B9E3-F73F6EB41F5E}"/>
              </a:ext>
            </a:extLst>
          </p:cNvPr>
          <p:cNvCxnSpPr>
            <a:cxnSpLocks/>
          </p:cNvCxnSpPr>
          <p:nvPr/>
        </p:nvCxnSpPr>
        <p:spPr>
          <a:xfrm>
            <a:off x="7537190" y="2015138"/>
            <a:ext cx="1739069" cy="1475699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">
                <a:extLst>
                  <a:ext uri="{FF2B5EF4-FFF2-40B4-BE49-F238E27FC236}">
                    <a16:creationId xmlns:a16="http://schemas.microsoft.com/office/drawing/2014/main" id="{F1F2C83F-386F-B05F-3FE4-6F52C12BB58C}"/>
                  </a:ext>
                </a:extLst>
              </p:cNvPr>
              <p:cNvSpPr txBox="1"/>
              <p:nvPr/>
            </p:nvSpPr>
            <p:spPr>
              <a:xfrm>
                <a:off x="6056244" y="5809742"/>
                <a:ext cx="2255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altLang="zh-TW" sz="3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TextBox 2">
                <a:extLst>
                  <a:ext uri="{FF2B5EF4-FFF2-40B4-BE49-F238E27FC236}">
                    <a16:creationId xmlns:a16="http://schemas.microsoft.com/office/drawing/2014/main" id="{F1F2C83F-386F-B05F-3FE4-6F52C12BB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244" y="5809742"/>
                <a:ext cx="2255800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D0A4BEB3-4D7C-BCCD-D172-D9B8173D76F0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7202485" y="4115175"/>
            <a:ext cx="0" cy="1655004"/>
          </a:xfrm>
          <a:prstGeom prst="straightConnector1">
            <a:avLst/>
          </a:prstGeom>
          <a:ln w="25400">
            <a:solidFill>
              <a:srgbClr val="07A39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767FF0D-375A-39E7-4A86-9D6B86C56F20}"/>
              </a:ext>
            </a:extLst>
          </p:cNvPr>
          <p:cNvCxnSpPr>
            <a:cxnSpLocks/>
          </p:cNvCxnSpPr>
          <p:nvPr/>
        </p:nvCxnSpPr>
        <p:spPr>
          <a:xfrm>
            <a:off x="4887912" y="4247577"/>
            <a:ext cx="1765136" cy="1522602"/>
          </a:xfrm>
          <a:prstGeom prst="straightConnector1">
            <a:avLst/>
          </a:prstGeom>
          <a:ln w="25400">
            <a:solidFill>
              <a:srgbClr val="07A39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933DDFA-FA24-C824-2E91-1BD06FCDA486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751923" y="4115175"/>
            <a:ext cx="1524337" cy="1655004"/>
          </a:xfrm>
          <a:prstGeom prst="straightConnector1">
            <a:avLst/>
          </a:prstGeom>
          <a:ln w="25400">
            <a:solidFill>
              <a:srgbClr val="07A39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2">
                <a:extLst>
                  <a:ext uri="{FF2B5EF4-FFF2-40B4-BE49-F238E27FC236}">
                    <a16:creationId xmlns:a16="http://schemas.microsoft.com/office/drawing/2014/main" id="{97327622-7B12-A194-E832-39E6D2D3EC52}"/>
                  </a:ext>
                </a:extLst>
              </p:cNvPr>
              <p:cNvSpPr txBox="1"/>
              <p:nvPr/>
            </p:nvSpPr>
            <p:spPr>
              <a:xfrm>
                <a:off x="4814342" y="3511857"/>
                <a:ext cx="2255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</m:oMath>
                  </m:oMathPara>
                </a14:m>
                <a:endParaRPr lang="en-US" altLang="zh-TW" sz="3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extBox 2">
                <a:extLst>
                  <a:ext uri="{FF2B5EF4-FFF2-40B4-BE49-F238E27FC236}">
                    <a16:creationId xmlns:a16="http://schemas.microsoft.com/office/drawing/2014/main" id="{97327622-7B12-A194-E832-39E6D2D3E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342" y="3511857"/>
                <a:ext cx="2255800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2">
                <a:extLst>
                  <a:ext uri="{FF2B5EF4-FFF2-40B4-BE49-F238E27FC236}">
                    <a16:creationId xmlns:a16="http://schemas.microsoft.com/office/drawing/2014/main" id="{737EDE33-8A3F-BE12-EABC-9D1BB2E4C0BC}"/>
                  </a:ext>
                </a:extLst>
              </p:cNvPr>
              <p:cNvSpPr txBox="1"/>
              <p:nvPr/>
            </p:nvSpPr>
            <p:spPr>
              <a:xfrm>
                <a:off x="7257989" y="3506606"/>
                <a:ext cx="2255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</m:oMath>
                  </m:oMathPara>
                </a14:m>
                <a:endParaRPr lang="en-US" altLang="zh-TW" sz="3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TextBox 2">
                <a:extLst>
                  <a:ext uri="{FF2B5EF4-FFF2-40B4-BE49-F238E27FC236}">
                    <a16:creationId xmlns:a16="http://schemas.microsoft.com/office/drawing/2014/main" id="{737EDE33-8A3F-BE12-EABC-9D1BB2E4C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989" y="3506606"/>
                <a:ext cx="2255800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2">
                <a:extLst>
                  <a:ext uri="{FF2B5EF4-FFF2-40B4-BE49-F238E27FC236}">
                    <a16:creationId xmlns:a16="http://schemas.microsoft.com/office/drawing/2014/main" id="{A35E98BD-E30D-2B19-6C35-DE40B0E6EDC5}"/>
                  </a:ext>
                </a:extLst>
              </p:cNvPr>
              <p:cNvSpPr txBox="1"/>
              <p:nvPr/>
            </p:nvSpPr>
            <p:spPr>
              <a:xfrm>
                <a:off x="8669439" y="5008878"/>
                <a:ext cx="346944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lang="en-US" altLang="zh-TW" sz="28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800" dirty="0">
                    <a:solidFill>
                      <a:srgbClr val="07A398"/>
                    </a:solidFill>
                    <a:latin typeface="Calibri (Body)"/>
                    <a:cs typeface="Times New Roman" panose="02020603050405020304" pitchFamily="18" charset="0"/>
                  </a:rPr>
                  <a:t>i.i.d. from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𝒢</m:t>
                    </m:r>
                  </m:oMath>
                </a14:m>
                <a:endParaRPr lang="en-US" altLang="zh-TW" sz="28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TextBox 2">
                <a:extLst>
                  <a:ext uri="{FF2B5EF4-FFF2-40B4-BE49-F238E27FC236}">
                    <a16:creationId xmlns:a16="http://schemas.microsoft.com/office/drawing/2014/main" id="{A35E98BD-E30D-2B19-6C35-DE40B0E6E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439" y="5008878"/>
                <a:ext cx="3469440" cy="954107"/>
              </a:xfrm>
              <a:prstGeom prst="rect">
                <a:avLst/>
              </a:prstGeom>
              <a:blipFill>
                <a:blip r:embed="rId11"/>
                <a:stretch>
                  <a:fillRect l="-3515" b="-179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E1E46DBA-83A7-D0A5-216A-5A9F3927AE88}"/>
                  </a:ext>
                </a:extLst>
              </p:cNvPr>
              <p:cNvSpPr txBox="1"/>
              <p:nvPr/>
            </p:nvSpPr>
            <p:spPr>
              <a:xfrm>
                <a:off x="8972849" y="792066"/>
                <a:ext cx="2862620" cy="561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7AA41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rgbClr val="7AA41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solidFill>
                                    <a:srgbClr val="7AA41C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solidFill>
                                    <a:srgbClr val="7AA41C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r>
                        <a:rPr lang="en-US" altLang="zh-TW" sz="2800" b="0" i="1" smtClean="0">
                          <a:solidFill>
                            <a:srgbClr val="7AA41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800" b="0" i="1" smtClean="0">
                          <a:solidFill>
                            <a:srgbClr val="7AA41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TW" sz="2800" b="0" i="1" smtClean="0">
                          <a:solidFill>
                            <a:srgbClr val="7AA41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800" b="0" dirty="0">
                  <a:solidFill>
                    <a:srgbClr val="7AA41C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E1E46DBA-83A7-D0A5-216A-5A9F3927A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2849" y="792066"/>
                <a:ext cx="2862620" cy="56156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E6CCE496-FA87-1E96-CC84-D1BC5A7BAA01}"/>
                  </a:ext>
                </a:extLst>
              </p:cNvPr>
              <p:cNvSpPr txBox="1"/>
              <p:nvPr/>
            </p:nvSpPr>
            <p:spPr>
              <a:xfrm>
                <a:off x="229063" y="3980735"/>
                <a:ext cx="4272981" cy="2579745"/>
              </a:xfrm>
              <a:prstGeom prst="rect">
                <a:avLst/>
              </a:prstGeom>
              <a:noFill/>
              <a:ln w="19050">
                <a:solidFill>
                  <a:srgbClr val="07A39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b="1" dirty="0">
                    <a:latin typeface="Calibri (Body)"/>
                    <a:cs typeface="Times New Roman" panose="02020603050405020304" pitchFamily="18" charset="0"/>
                  </a:rPr>
                  <a:t>Each Block: 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TW" sz="240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 is small, there exists </a:t>
                </a:r>
                <a14:m>
                  <m:oMath xmlns:m="http://schemas.openxmlformats.org/officeDocument/2006/math">
                    <m:r>
                      <a:rPr lang="zh-CN" altLang="en-US" sz="24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𝒢</m:t>
                    </m:r>
                    <m:r>
                      <a:rPr lang="en-US" altLang="zh-CN" sz="24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  <m:r>
                          <a:rPr lang="en-US" altLang="zh-CN" sz="24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: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solidFill>
                                  <a:srgbClr val="07A398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rgbClr val="07A398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</m:d>
                        <m:r>
                          <a:rPr lang="en-US" altLang="zh-CN" sz="24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solidFill>
                                  <a:srgbClr val="07A398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rgbClr val="07A398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</m:d>
                      </m:e>
                    </m:d>
                    <m:r>
                      <a:rPr lang="en-US" altLang="zh-CN" sz="24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b="0" i="0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with</m:t>
                    </m:r>
                    <m:r>
                      <a:rPr lang="en-US" altLang="zh-CN" sz="24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sz="24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𝒢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b="0" i="0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poly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</m:d>
                    <m:r>
                      <m:rPr>
                        <m:nor/>
                      </m:rPr>
                      <a:rPr lang="en-US" altLang="zh-CN" sz="2400" b="0" i="0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altLang="zh-CN" sz="2400" b="0" i="0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altLang="zh-CN" sz="2400" b="0" i="0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 altLang="zh-CN" sz="2400" b="0" i="0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US" altLang="zh-CN" sz="2400" b="0" i="0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altLang="zh-CN" sz="24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 sz="2400" b="0" i="1" dirty="0">
                  <a:solidFill>
                    <a:srgbClr val="07A398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2400" b="0" i="1" dirty="0">
                  <a:solidFill>
                    <a:srgbClr val="07A398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7A398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7A398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7A398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zh-CN" altLang="en-US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sz="2400" b="0" i="1" smtClean="0">
                                      <a:solidFill>
                                        <a:srgbClr val="07A398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solidFill>
                                        <a:srgbClr val="07A398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7A398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7A398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7A398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400" i="1">
                                          <a:solidFill>
                                            <a:srgbClr val="07A398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07A398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07A398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07A398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altLang="zh-CN" sz="24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sz="2400" b="0" i="1" smtClean="0">
                                      <a:solidFill>
                                        <a:srgbClr val="07A398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solidFill>
                                        <a:srgbClr val="07A398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7A398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7A398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rgbClr val="07A398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07A398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07A398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40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E6CCE496-FA87-1E96-CC84-D1BC5A7BA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063" y="3980735"/>
                <a:ext cx="4272981" cy="2579745"/>
              </a:xfrm>
              <a:prstGeom prst="rect">
                <a:avLst/>
              </a:prstGeom>
              <a:blipFill>
                <a:blip r:embed="rId13"/>
                <a:stretch>
                  <a:fillRect l="-1847" t="-8920" r="-1847"/>
                </a:stretch>
              </a:blipFill>
              <a:ln w="19050">
                <a:solidFill>
                  <a:srgbClr val="07A39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2">
            <a:extLst>
              <a:ext uri="{FF2B5EF4-FFF2-40B4-BE49-F238E27FC236}">
                <a16:creationId xmlns:a16="http://schemas.microsoft.com/office/drawing/2014/main" id="{F43BD4E9-AEAF-4035-05EA-9AEBF3637B7D}"/>
              </a:ext>
            </a:extLst>
          </p:cNvPr>
          <p:cNvSpPr txBox="1"/>
          <p:nvPr/>
        </p:nvSpPr>
        <p:spPr>
          <a:xfrm>
            <a:off x="9458285" y="2401426"/>
            <a:ext cx="2915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Calibri (Body)"/>
                <a:cs typeface="Times New Roman" panose="02020603050405020304" pitchFamily="18" charset="0"/>
              </a:rPr>
              <a:t>Constant-wise independence</a:t>
            </a:r>
            <a:endParaRPr lang="en-US" altLang="zh-TW" sz="2400" b="0" dirty="0">
              <a:solidFill>
                <a:srgbClr val="FF0000"/>
              </a:solidFill>
              <a:latin typeface="Calibri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76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8" grpId="0"/>
      <p:bldP spid="6" grpId="0"/>
      <p:bldP spid="9" grpId="0"/>
      <p:bldP spid="10" grpId="0"/>
      <p:bldP spid="24" grpId="0"/>
      <p:bldP spid="39" grpId="0"/>
      <p:bldP spid="40" grpId="0"/>
      <p:bldP spid="45" grpId="0"/>
      <p:bldP spid="46" grpId="0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4D091-B422-49BF-2064-B003BC899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90C635-6E9D-DFE4-C67A-254B942BA0CB}"/>
              </a:ext>
            </a:extLst>
          </p:cNvPr>
          <p:cNvSpPr txBox="1"/>
          <p:nvPr/>
        </p:nvSpPr>
        <p:spPr>
          <a:xfrm>
            <a:off x="540407" y="404984"/>
            <a:ext cx="64327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300" dirty="0">
                <a:latin typeface="Calibri (Body)"/>
                <a:cs typeface="Times New Roman" panose="02020603050405020304" pitchFamily="18" charset="0"/>
              </a:rPr>
              <a:t>Split into </a:t>
            </a:r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Several Small Blocks</a:t>
            </a:r>
            <a:endParaRPr lang="en-US" sz="3200" b="1" spc="300" dirty="0">
              <a:latin typeface="Calibri (Body)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F5F4DAFA-66B6-9137-33FE-0BF832255C96}"/>
                  </a:ext>
                </a:extLst>
              </p:cNvPr>
              <p:cNvSpPr txBox="1"/>
              <p:nvPr/>
            </p:nvSpPr>
            <p:spPr>
              <a:xfrm>
                <a:off x="2731455" y="1521018"/>
                <a:ext cx="6432019" cy="613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∧</m:t>
                          </m:r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\</m:t>
                                  </m:r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F5F4DAFA-66B6-9137-33FE-0BF832255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455" y="1521018"/>
                <a:ext cx="6432019" cy="6131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2">
                <a:extLst>
                  <a:ext uri="{FF2B5EF4-FFF2-40B4-BE49-F238E27FC236}">
                    <a16:creationId xmlns:a16="http://schemas.microsoft.com/office/drawing/2014/main" id="{1DFBF5C1-1BCE-C504-41E3-5994B4935E11}"/>
                  </a:ext>
                </a:extLst>
              </p:cNvPr>
              <p:cNvSpPr txBox="1"/>
              <p:nvPr/>
            </p:nvSpPr>
            <p:spPr>
              <a:xfrm>
                <a:off x="8357693" y="2072163"/>
                <a:ext cx="22558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lang="en-US" altLang="zh-TW" sz="2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→[ℓ]</m:t>
                      </m:r>
                    </m:oMath>
                  </m:oMathPara>
                </a14:m>
                <a:endParaRPr lang="en-US" altLang="zh-TW" sz="26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2">
                <a:extLst>
                  <a:ext uri="{FF2B5EF4-FFF2-40B4-BE49-F238E27FC236}">
                    <a16:creationId xmlns:a16="http://schemas.microsoft.com/office/drawing/2014/main" id="{1DFBF5C1-1BCE-C504-41E3-5994B4935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7693" y="2072163"/>
                <a:ext cx="2255800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181148A8-9FDA-ABEB-B0F3-0D86FC2AA5AB}"/>
                  </a:ext>
                </a:extLst>
              </p:cNvPr>
              <p:cNvSpPr txBox="1"/>
              <p:nvPr/>
            </p:nvSpPr>
            <p:spPr>
              <a:xfrm>
                <a:off x="-48041" y="2642528"/>
                <a:ext cx="12288078" cy="7342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zh-TW" alt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  <m:func>
                        <m:func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zh-TW" alt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∧</m:t>
                              </m:r>
                              <m:func>
                                <m:funcPr>
                                  <m:ctrlP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6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zh-TW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\</m:t>
                                      </m:r>
                                      <m:r>
                                        <a:rPr lang="en-US" altLang="zh-TW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  <m:func>
                        <m:func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ℓ</m:t>
                                  </m:r>
                                </m:sub>
                              </m:sSub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zh-TW" alt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6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TW" sz="2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sz="2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ℓ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6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6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6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6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ℓ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altLang="zh-TW" sz="2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altLang="zh-TW" sz="2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181148A8-9FDA-ABEB-B0F3-0D86FC2AA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041" y="2642528"/>
                <a:ext cx="12288078" cy="734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2">
                <a:extLst>
                  <a:ext uri="{FF2B5EF4-FFF2-40B4-BE49-F238E27FC236}">
                    <a16:creationId xmlns:a16="http://schemas.microsoft.com/office/drawing/2014/main" id="{EA40A2C2-E4DD-B548-292B-DAB1379628FB}"/>
                  </a:ext>
                </a:extLst>
              </p:cNvPr>
              <p:cNvSpPr txBox="1"/>
              <p:nvPr/>
            </p:nvSpPr>
            <p:spPr>
              <a:xfrm>
                <a:off x="8342111" y="3595459"/>
                <a:ext cx="3469440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6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ℓ</m:t>
                        </m:r>
                      </m:sub>
                    </m:sSub>
                    <m:r>
                      <a:rPr lang="en-US" altLang="zh-TW" sz="26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</m:d>
                    <m:r>
                      <a:rPr lang="en-US" altLang="zh-TW" sz="26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altLang="zh-TW" sz="2600" b="0" dirty="0">
                    <a:solidFill>
                      <a:srgbClr val="07A398"/>
                    </a:solidFill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600" b="0" dirty="0" err="1">
                    <a:solidFill>
                      <a:srgbClr val="07A398"/>
                    </a:solidFill>
                    <a:latin typeface="Calibri (Body)"/>
                    <a:cs typeface="Times New Roman" panose="02020603050405020304" pitchFamily="18" charset="0"/>
                  </a:rPr>
                  <a:t>i.i.d.</a:t>
                </a:r>
                <a:r>
                  <a:rPr lang="en-US" altLang="zh-TW" sz="2600" b="0" dirty="0">
                    <a:solidFill>
                      <a:srgbClr val="07A398"/>
                    </a:solidFill>
                    <a:latin typeface="Calibri (Body)"/>
                    <a:cs typeface="Times New Roman" panose="02020603050405020304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zh-TW" altLang="en-US" sz="26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𝒢</m:t>
                    </m:r>
                  </m:oMath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TextBox 2">
                <a:extLst>
                  <a:ext uri="{FF2B5EF4-FFF2-40B4-BE49-F238E27FC236}">
                    <a16:creationId xmlns:a16="http://schemas.microsoft.com/office/drawing/2014/main" id="{EA40A2C2-E4DD-B548-292B-DAB137962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2111" y="3595459"/>
                <a:ext cx="3469440" cy="892552"/>
              </a:xfrm>
              <a:prstGeom prst="rect">
                <a:avLst/>
              </a:prstGeom>
              <a:blipFill>
                <a:blip r:embed="rId5"/>
                <a:stretch>
                  <a:fillRect l="-3158" b="-171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55EBA35B-28F8-5453-5D87-00D7A2688ECC}"/>
                  </a:ext>
                </a:extLst>
              </p:cNvPr>
              <p:cNvSpPr txBox="1"/>
              <p:nvPr/>
            </p:nvSpPr>
            <p:spPr>
              <a:xfrm>
                <a:off x="8225229" y="940943"/>
                <a:ext cx="2862620" cy="528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7AA41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rgbClr val="7AA41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altLang="zh-TW" sz="2600" b="0" i="1" smtClean="0">
                                  <a:solidFill>
                                    <a:srgbClr val="7AA41C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600" b="0" i="1" smtClean="0">
                                  <a:solidFill>
                                    <a:srgbClr val="7AA41C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r>
                        <a:rPr lang="en-US" altLang="zh-TW" sz="2600" b="0" i="1" smtClean="0">
                          <a:solidFill>
                            <a:srgbClr val="7AA41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600" b="0" i="1" smtClean="0">
                          <a:solidFill>
                            <a:srgbClr val="7AA41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TW" sz="2600" b="0" i="1" smtClean="0">
                          <a:solidFill>
                            <a:srgbClr val="7AA41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600" b="0" dirty="0">
                  <a:solidFill>
                    <a:srgbClr val="7AA41C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55EBA35B-28F8-5453-5D87-00D7A2688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5229" y="940943"/>
                <a:ext cx="2862620" cy="5280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74D53F61-5327-A90F-8D34-56CEECA5425E}"/>
                  </a:ext>
                </a:extLst>
              </p:cNvPr>
              <p:cNvSpPr txBox="1"/>
              <p:nvPr/>
            </p:nvSpPr>
            <p:spPr>
              <a:xfrm>
                <a:off x="83377" y="3521303"/>
                <a:ext cx="4272981" cy="1102418"/>
              </a:xfrm>
              <a:prstGeom prst="rect">
                <a:avLst/>
              </a:prstGeom>
              <a:noFill/>
              <a:ln w="19050">
                <a:solidFill>
                  <a:srgbClr val="07A39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7A398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7A398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7A398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zh-CN" altLang="en-US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sz="2400" b="0" i="1" smtClean="0">
                                      <a:solidFill>
                                        <a:srgbClr val="07A398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solidFill>
                                        <a:srgbClr val="07A398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7A398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7A398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7A398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400" i="1">
                                          <a:solidFill>
                                            <a:srgbClr val="07A398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07A398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07A398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07A398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altLang="zh-CN" sz="24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sz="2400" b="0" i="1" smtClean="0">
                                      <a:solidFill>
                                        <a:srgbClr val="07A398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solidFill>
                                        <a:srgbClr val="07A398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7A398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7A398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rgbClr val="07A398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07A398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07A398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40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74D53F61-5327-A90F-8D34-56CEECA54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7" y="3521303"/>
                <a:ext cx="4272981" cy="1102418"/>
              </a:xfrm>
              <a:prstGeom prst="rect">
                <a:avLst/>
              </a:prstGeom>
              <a:blipFill>
                <a:blip r:embed="rId7"/>
                <a:stretch>
                  <a:fillRect b="-546"/>
                </a:stretch>
              </a:blipFill>
              <a:ln w="19050">
                <a:solidFill>
                  <a:srgbClr val="07A39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2">
                <a:extLst>
                  <a:ext uri="{FF2B5EF4-FFF2-40B4-BE49-F238E27FC236}">
                    <a16:creationId xmlns:a16="http://schemas.microsoft.com/office/drawing/2014/main" id="{0CD344AC-F3E3-7FED-E36C-B7E02A9A9F1C}"/>
                  </a:ext>
                </a:extLst>
              </p:cNvPr>
              <p:cNvSpPr txBox="1"/>
              <p:nvPr/>
            </p:nvSpPr>
            <p:spPr>
              <a:xfrm>
                <a:off x="83377" y="4843870"/>
                <a:ext cx="11728174" cy="1163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  <m:func>
                        <m:func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∧</m:t>
                              </m:r>
                              <m:func>
                                <m:funcPr>
                                  <m:ctrlP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6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zh-TW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\</m:t>
                                      </m:r>
                                      <m:r>
                                        <a:rPr lang="en-US" altLang="zh-TW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  <m:func>
                        <m:func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6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TW" sz="2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26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6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6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6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ℓ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altLang="zh-TW" sz="2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altLang="zh-TW" sz="2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∧</m:t>
                              </m:r>
                              <m:func>
                                <m:funcPr>
                                  <m:ctrlP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6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\</m:t>
                                  </m:r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2">
                <a:extLst>
                  <a:ext uri="{FF2B5EF4-FFF2-40B4-BE49-F238E27FC236}">
                    <a16:creationId xmlns:a16="http://schemas.microsoft.com/office/drawing/2014/main" id="{0CD344AC-F3E3-7FED-E36C-B7E02A9A9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7" y="4843870"/>
                <a:ext cx="11728174" cy="11635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2">
                <a:extLst>
                  <a:ext uri="{FF2B5EF4-FFF2-40B4-BE49-F238E27FC236}">
                    <a16:creationId xmlns:a16="http://schemas.microsoft.com/office/drawing/2014/main" id="{6FC52A0A-B76A-7622-A07F-91E2D99DD4D9}"/>
                  </a:ext>
                </a:extLst>
              </p:cNvPr>
              <p:cNvSpPr txBox="1"/>
              <p:nvPr/>
            </p:nvSpPr>
            <p:spPr>
              <a:xfrm rot="5400000">
                <a:off x="5728879" y="2039464"/>
                <a:ext cx="73424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en-US" altLang="zh-TW" sz="4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2">
                <a:extLst>
                  <a:ext uri="{FF2B5EF4-FFF2-40B4-BE49-F238E27FC236}">
                    <a16:creationId xmlns:a16="http://schemas.microsoft.com/office/drawing/2014/main" id="{6FC52A0A-B76A-7622-A07F-91E2D99DD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728879" y="2039464"/>
                <a:ext cx="734241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2">
                <a:extLst>
                  <a:ext uri="{FF2B5EF4-FFF2-40B4-BE49-F238E27FC236}">
                    <a16:creationId xmlns:a16="http://schemas.microsoft.com/office/drawing/2014/main" id="{F5E42875-68EA-ED7F-51FE-026A9E1DEA30}"/>
                  </a:ext>
                </a:extLst>
              </p:cNvPr>
              <p:cNvSpPr txBox="1"/>
              <p:nvPr/>
            </p:nvSpPr>
            <p:spPr>
              <a:xfrm rot="5400000">
                <a:off x="5728878" y="3261375"/>
                <a:ext cx="73424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0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</m:oMath>
                  </m:oMathPara>
                </a14:m>
                <a:endParaRPr lang="en-US" altLang="zh-TW" sz="40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2">
                <a:extLst>
                  <a:ext uri="{FF2B5EF4-FFF2-40B4-BE49-F238E27FC236}">
                    <a16:creationId xmlns:a16="http://schemas.microsoft.com/office/drawing/2014/main" id="{F5E42875-68EA-ED7F-51FE-026A9E1DE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728878" y="3261375"/>
                <a:ext cx="734241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椭圆 2">
            <a:extLst>
              <a:ext uri="{FF2B5EF4-FFF2-40B4-BE49-F238E27FC236}">
                <a16:creationId xmlns:a16="http://schemas.microsoft.com/office/drawing/2014/main" id="{9AB011B0-C8E1-1909-6E04-36031D97541A}"/>
              </a:ext>
            </a:extLst>
          </p:cNvPr>
          <p:cNvSpPr/>
          <p:nvPr/>
        </p:nvSpPr>
        <p:spPr>
          <a:xfrm>
            <a:off x="8050698" y="4062486"/>
            <a:ext cx="2246241" cy="425526"/>
          </a:xfrm>
          <a:prstGeom prst="ellipse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030A0"/>
              </a:solidFill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CF7E6075-CE6D-58A3-62A3-A1A358593445}"/>
              </a:ext>
            </a:extLst>
          </p:cNvPr>
          <p:cNvSpPr txBox="1"/>
          <p:nvPr/>
        </p:nvSpPr>
        <p:spPr>
          <a:xfrm>
            <a:off x="5589565" y="3973117"/>
            <a:ext cx="2384999" cy="83099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！"/>
            </a:pPr>
            <a:r>
              <a:rPr lang="en-US" altLang="zh-CN" sz="2400" dirty="0">
                <a:latin typeface="Calibri (Body)"/>
                <a:cs typeface="Times New Roman" panose="02020603050405020304" pitchFamily="18" charset="0"/>
              </a:rPr>
              <a:t>Require many random bits.</a:t>
            </a:r>
          </a:p>
        </p:txBody>
      </p:sp>
    </p:spTree>
    <p:extLst>
      <p:ext uri="{BB962C8B-B14F-4D97-AF65-F5344CB8AC3E}">
        <p14:creationId xmlns:p14="http://schemas.microsoft.com/office/powerpoint/2010/main" val="173879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6" grpId="0"/>
      <p:bldP spid="44" grpId="0"/>
      <p:bldP spid="45" grpId="0"/>
      <p:bldP spid="46" grpId="0" animBg="1"/>
      <p:bldP spid="14" grpId="0"/>
      <p:bldP spid="15" grpId="0"/>
      <p:bldP spid="3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ED13E-9871-9AF3-7571-DE3615BB1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A939B42-CB20-03C2-3B1E-C74962A3976E}"/>
              </a:ext>
            </a:extLst>
          </p:cNvPr>
          <p:cNvPicPr>
            <a:picLocks/>
          </p:cNvPicPr>
          <p:nvPr/>
        </p:nvPicPr>
        <p:blipFill>
          <a:blip r:embed="rId2"/>
          <a:srcRect b="14381"/>
          <a:stretch>
            <a:fillRect/>
          </a:stretch>
        </p:blipFill>
        <p:spPr>
          <a:xfrm>
            <a:off x="1639957" y="2256183"/>
            <a:ext cx="8467039" cy="46018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0E81C2-54D6-C1AA-CAB6-9E648EC560B3}"/>
              </a:ext>
            </a:extLst>
          </p:cNvPr>
          <p:cNvSpPr txBox="1"/>
          <p:nvPr/>
        </p:nvSpPr>
        <p:spPr>
          <a:xfrm>
            <a:off x="540407" y="404984"/>
            <a:ext cx="6479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300" dirty="0">
                <a:latin typeface="Calibri (Body)"/>
                <a:cs typeface="Times New Roman" panose="02020603050405020304" pitchFamily="18" charset="0"/>
              </a:rPr>
              <a:t>Read-once Branching Program</a:t>
            </a:r>
            <a:endParaRPr lang="en-US" sz="3200" b="1" spc="300" dirty="0">
              <a:solidFill>
                <a:srgbClr val="7030A0"/>
              </a:solidFill>
              <a:latin typeface="Calibri (Body)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3EBAF749-8B1B-7EDA-9F34-2BE60951C4BC}"/>
                  </a:ext>
                </a:extLst>
              </p:cNvPr>
              <p:cNvSpPr txBox="1"/>
              <p:nvPr/>
            </p:nvSpPr>
            <p:spPr>
              <a:xfrm>
                <a:off x="369595" y="1490582"/>
                <a:ext cx="2540723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Width: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Length: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6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Alphabet: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{0,1}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3EBAF749-8B1B-7EDA-9F34-2BE60951C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95" y="1490582"/>
                <a:ext cx="2540723" cy="1292662"/>
              </a:xfrm>
              <a:prstGeom prst="rect">
                <a:avLst/>
              </a:prstGeom>
              <a:blipFill>
                <a:blip r:embed="rId3"/>
                <a:stretch>
                  <a:fillRect l="-4327" t="-4245"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0780B6DD-1FB0-99AA-17BA-9CFD6421D9EE}"/>
                  </a:ext>
                </a:extLst>
              </p:cNvPr>
              <p:cNvSpPr txBox="1"/>
              <p:nvPr/>
            </p:nvSpPr>
            <p:spPr>
              <a:xfrm>
                <a:off x="-236692" y="4218633"/>
                <a:ext cx="3526544" cy="88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MAJ</m:t>
                      </m:r>
                      <m:r>
                        <a:rPr lang="en-US" altLang="zh-TW" sz="2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2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TW" sz="2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TW" sz="2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0780B6DD-1FB0-99AA-17BA-9CFD6421D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6692" y="4218633"/>
                <a:ext cx="3526544" cy="8833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BC62B2C-58E2-D4F7-2B69-50FA8AAE8904}"/>
              </a:ext>
            </a:extLst>
          </p:cNvPr>
          <p:cNvCxnSpPr>
            <a:cxnSpLocks/>
          </p:cNvCxnSpPr>
          <p:nvPr/>
        </p:nvCxnSpPr>
        <p:spPr>
          <a:xfrm>
            <a:off x="3289852" y="3026465"/>
            <a:ext cx="864705" cy="80506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786E8EA-B1A4-7AE2-1D79-1B6372D42019}"/>
              </a:ext>
            </a:extLst>
          </p:cNvPr>
          <p:cNvCxnSpPr>
            <a:cxnSpLocks/>
          </p:cNvCxnSpPr>
          <p:nvPr/>
        </p:nvCxnSpPr>
        <p:spPr>
          <a:xfrm>
            <a:off x="4154557" y="3855223"/>
            <a:ext cx="864705" cy="80506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C7EAE90-F249-CEF4-4E1D-C86F0D6F0D1A}"/>
              </a:ext>
            </a:extLst>
          </p:cNvPr>
          <p:cNvCxnSpPr>
            <a:cxnSpLocks/>
          </p:cNvCxnSpPr>
          <p:nvPr/>
        </p:nvCxnSpPr>
        <p:spPr>
          <a:xfrm>
            <a:off x="5050459" y="4683981"/>
            <a:ext cx="823017" cy="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FBD5B50-237D-10FA-C8C3-9D9997EF1BCB}"/>
              </a:ext>
            </a:extLst>
          </p:cNvPr>
          <p:cNvCxnSpPr>
            <a:cxnSpLocks/>
          </p:cNvCxnSpPr>
          <p:nvPr/>
        </p:nvCxnSpPr>
        <p:spPr>
          <a:xfrm>
            <a:off x="5873476" y="4683981"/>
            <a:ext cx="823017" cy="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4119EF4E-7C7C-6F01-4F03-9DFEC263CA53}"/>
              </a:ext>
            </a:extLst>
          </p:cNvPr>
          <p:cNvCxnSpPr>
            <a:cxnSpLocks/>
          </p:cNvCxnSpPr>
          <p:nvPr/>
        </p:nvCxnSpPr>
        <p:spPr>
          <a:xfrm>
            <a:off x="6781250" y="4683981"/>
            <a:ext cx="823017" cy="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EA7A060-5CF1-BBC0-3FAD-EAF77A6273AA}"/>
              </a:ext>
            </a:extLst>
          </p:cNvPr>
          <p:cNvCxnSpPr>
            <a:cxnSpLocks/>
          </p:cNvCxnSpPr>
          <p:nvPr/>
        </p:nvCxnSpPr>
        <p:spPr>
          <a:xfrm>
            <a:off x="7604267" y="4683981"/>
            <a:ext cx="908131" cy="1696941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">
                <a:extLst>
                  <a:ext uri="{FF2B5EF4-FFF2-40B4-BE49-F238E27FC236}">
                    <a16:creationId xmlns:a16="http://schemas.microsoft.com/office/drawing/2014/main" id="{57041D6F-EA23-4326-71AB-4D8F7716F622}"/>
                  </a:ext>
                </a:extLst>
              </p:cNvPr>
              <p:cNvSpPr txBox="1"/>
              <p:nvPr/>
            </p:nvSpPr>
            <p:spPr>
              <a:xfrm>
                <a:off x="4224504" y="1418372"/>
                <a:ext cx="511349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en-US" altLang="zh-TW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=(1,0,0,0,0,1)</m:t>
                      </m:r>
                    </m:oMath>
                  </m:oMathPara>
                </a14:m>
                <a:endParaRPr lang="en-US" altLang="zh-TW" sz="2200" b="0" dirty="0">
                  <a:solidFill>
                    <a:srgbClr val="FF0000"/>
                  </a:solidFill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MAJ</m:t>
                      </m:r>
                      <m:d>
                        <m:dPr>
                          <m:ctrlP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⊕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⊕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⊕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en-US" altLang="zh-TW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</m:t>
                      </m:r>
                    </m:oMath>
                  </m:oMathPara>
                </a14:m>
                <a:endParaRPr lang="en-US" altLang="zh-TW" sz="22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2">
                <a:extLst>
                  <a:ext uri="{FF2B5EF4-FFF2-40B4-BE49-F238E27FC236}">
                    <a16:creationId xmlns:a16="http://schemas.microsoft.com/office/drawing/2014/main" id="{57041D6F-EA23-4326-71AB-4D8F7716F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504" y="1418372"/>
                <a:ext cx="5113492" cy="769441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232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7076A-F566-6AF4-D023-35F522CAC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666296-1D8E-4C3A-79FE-9F1C09839CF1}"/>
                  </a:ext>
                </a:extLst>
              </p:cNvPr>
              <p:cNvSpPr txBox="1"/>
              <p:nvPr/>
            </p:nvSpPr>
            <p:spPr>
              <a:xfrm>
                <a:off x="290516" y="1441387"/>
                <a:ext cx="11803993" cy="553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∧⋯∧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∧</m:t>
                          </m:r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\</m:t>
                                  </m:r>
                                  <m: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US" altLang="zh-TW" sz="2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∧⋯∧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ℓ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accent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666296-1D8E-4C3A-79FE-9F1C09839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516" y="1441387"/>
                <a:ext cx="11803993" cy="5532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左大括号 4">
            <a:extLst>
              <a:ext uri="{FF2B5EF4-FFF2-40B4-BE49-F238E27FC236}">
                <a16:creationId xmlns:a16="http://schemas.microsoft.com/office/drawing/2014/main" id="{96E30A0B-44E3-1B99-B3A9-D456E70D1B38}"/>
              </a:ext>
            </a:extLst>
          </p:cNvPr>
          <p:cNvSpPr/>
          <p:nvPr/>
        </p:nvSpPr>
        <p:spPr>
          <a:xfrm rot="16200000">
            <a:off x="1681753" y="992512"/>
            <a:ext cx="233611" cy="2205630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4802E370-B2E3-5A88-0332-C99BDCCECEA0}"/>
                  </a:ext>
                </a:extLst>
              </p:cNvPr>
              <p:cNvSpPr txBox="1"/>
              <p:nvPr/>
            </p:nvSpPr>
            <p:spPr>
              <a:xfrm>
                <a:off x="-368167" y="2176670"/>
                <a:ext cx="43533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ent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4802E370-B2E3-5A88-0332-C99BDCCEC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8167" y="2176670"/>
                <a:ext cx="4353338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左大括号 7">
            <a:extLst>
              <a:ext uri="{FF2B5EF4-FFF2-40B4-BE49-F238E27FC236}">
                <a16:creationId xmlns:a16="http://schemas.microsoft.com/office/drawing/2014/main" id="{D12B5A24-BF4E-8A2D-62F5-564191C52EA2}"/>
              </a:ext>
            </a:extLst>
          </p:cNvPr>
          <p:cNvSpPr/>
          <p:nvPr/>
        </p:nvSpPr>
        <p:spPr>
          <a:xfrm rot="16200000">
            <a:off x="10483912" y="988615"/>
            <a:ext cx="241403" cy="2205631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8FE089FC-C58F-CAD0-C4D4-F31571135AC6}"/>
                  </a:ext>
                </a:extLst>
              </p:cNvPr>
              <p:cNvSpPr txBox="1"/>
              <p:nvPr/>
            </p:nvSpPr>
            <p:spPr>
              <a:xfrm>
                <a:off x="8495053" y="2161281"/>
                <a:ext cx="4353338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Event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8FE089FC-C58F-CAD0-C4D4-F31571135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5053" y="2161281"/>
                <a:ext cx="4353338" cy="477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左大括号 11">
            <a:extLst>
              <a:ext uri="{FF2B5EF4-FFF2-40B4-BE49-F238E27FC236}">
                <a16:creationId xmlns:a16="http://schemas.microsoft.com/office/drawing/2014/main" id="{387230A7-4A89-C4A3-E92C-0628770492A8}"/>
              </a:ext>
            </a:extLst>
          </p:cNvPr>
          <p:cNvSpPr/>
          <p:nvPr/>
        </p:nvSpPr>
        <p:spPr>
          <a:xfrm rot="16200000">
            <a:off x="6072397" y="106940"/>
            <a:ext cx="241402" cy="3993495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2">
                <a:extLst>
                  <a:ext uri="{FF2B5EF4-FFF2-40B4-BE49-F238E27FC236}">
                    <a16:creationId xmlns:a16="http://schemas.microsoft.com/office/drawing/2014/main" id="{B9F80A67-3191-3A3C-0D30-9DD9F35BFD30}"/>
                  </a:ext>
                </a:extLst>
              </p:cNvPr>
              <p:cNvSpPr txBox="1"/>
              <p:nvPr/>
            </p:nvSpPr>
            <p:spPr>
              <a:xfrm>
                <a:off x="4012517" y="2181135"/>
                <a:ext cx="4353338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ent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2">
                <a:extLst>
                  <a:ext uri="{FF2B5EF4-FFF2-40B4-BE49-F238E27FC236}">
                    <a16:creationId xmlns:a16="http://schemas.microsoft.com/office/drawing/2014/main" id="{B9F80A67-3191-3A3C-0D30-9DD9F35BF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517" y="2181135"/>
                <a:ext cx="4353338" cy="491417"/>
              </a:xfrm>
              <a:prstGeom prst="rect">
                <a:avLst/>
              </a:prstGeom>
              <a:blipFill>
                <a:blip r:embed="rId6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2">
                <a:extLst>
                  <a:ext uri="{FF2B5EF4-FFF2-40B4-BE49-F238E27FC236}">
                    <a16:creationId xmlns:a16="http://schemas.microsoft.com/office/drawing/2014/main" id="{C84DA4A4-6773-E3D2-8CD8-2DED92ECEB83}"/>
                  </a:ext>
                </a:extLst>
              </p:cNvPr>
              <p:cNvSpPr txBox="1"/>
              <p:nvPr/>
            </p:nvSpPr>
            <p:spPr>
              <a:xfrm>
                <a:off x="0" y="2601162"/>
                <a:ext cx="257105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altLang="zh-TW" sz="2200" b="0" dirty="0">
                    <a:solidFill>
                      <a:schemeClr val="accent1"/>
                    </a:solidFill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200" b="0" dirty="0" err="1">
                    <a:solidFill>
                      <a:schemeClr val="accent1"/>
                    </a:solidFill>
                    <a:latin typeface="Calibri (Body)"/>
                    <a:cs typeface="Times New Roman" panose="02020603050405020304" pitchFamily="18" charset="0"/>
                  </a:rPr>
                  <a:t>i.i.d.</a:t>
                </a:r>
                <a:r>
                  <a:rPr lang="en-US" altLang="zh-TW" sz="2200" b="0" dirty="0">
                    <a:solidFill>
                      <a:schemeClr val="accent1"/>
                    </a:solidFill>
                    <a:latin typeface="Calibri (Body)"/>
                    <a:cs typeface="Times New Roman" panose="02020603050405020304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zh-TW" alt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𝒢</m:t>
                    </m:r>
                  </m:oMath>
                </a14:m>
                <a:endParaRPr lang="en-US" altLang="zh-TW" sz="2200" b="0" dirty="0">
                  <a:solidFill>
                    <a:schemeClr val="accent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2">
                <a:extLst>
                  <a:ext uri="{FF2B5EF4-FFF2-40B4-BE49-F238E27FC236}">
                    <a16:creationId xmlns:a16="http://schemas.microsoft.com/office/drawing/2014/main" id="{C84DA4A4-6773-E3D2-8CD8-2DED92ECE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01162"/>
                <a:ext cx="2571054" cy="430887"/>
              </a:xfrm>
              <a:prstGeom prst="rect">
                <a:avLst/>
              </a:prstGeom>
              <a:blipFill>
                <a:blip r:embed="rId7"/>
                <a:stretch>
                  <a:fillRect t="-10000" r="-948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椭圆 20">
            <a:extLst>
              <a:ext uri="{FF2B5EF4-FFF2-40B4-BE49-F238E27FC236}">
                <a16:creationId xmlns:a16="http://schemas.microsoft.com/office/drawing/2014/main" id="{8703C1C2-5177-F879-1AE8-3E4FADBEAD3B}"/>
              </a:ext>
            </a:extLst>
          </p:cNvPr>
          <p:cNvSpPr/>
          <p:nvPr/>
        </p:nvSpPr>
        <p:spPr>
          <a:xfrm>
            <a:off x="1649895" y="5248978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CC052F6A-EFD7-8B99-7DCF-B186BC63F815}"/>
              </a:ext>
            </a:extLst>
          </p:cNvPr>
          <p:cNvSpPr/>
          <p:nvPr/>
        </p:nvSpPr>
        <p:spPr>
          <a:xfrm>
            <a:off x="3110094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553C0C20-9C8A-040E-2C3F-FB01EB43C4FD}"/>
              </a:ext>
            </a:extLst>
          </p:cNvPr>
          <p:cNvSpPr/>
          <p:nvPr/>
        </p:nvSpPr>
        <p:spPr>
          <a:xfrm>
            <a:off x="3110094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7B204BC5-3896-8F0C-BE96-EBF43AC88E77}"/>
              </a:ext>
            </a:extLst>
          </p:cNvPr>
          <p:cNvSpPr/>
          <p:nvPr/>
        </p:nvSpPr>
        <p:spPr>
          <a:xfrm>
            <a:off x="4470824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279E592F-2CD7-AF2E-F681-1AA2F3F477DA}"/>
              </a:ext>
            </a:extLst>
          </p:cNvPr>
          <p:cNvSpPr/>
          <p:nvPr/>
        </p:nvSpPr>
        <p:spPr>
          <a:xfrm>
            <a:off x="4470824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E790D382-E8F4-949B-686D-76C8DD896290}"/>
                  </a:ext>
                </a:extLst>
              </p:cNvPr>
              <p:cNvSpPr txBox="1"/>
              <p:nvPr/>
            </p:nvSpPr>
            <p:spPr>
              <a:xfrm>
                <a:off x="4815373" y="4501782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E790D382-E8F4-949B-686D-76C8DD896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4501782"/>
                <a:ext cx="2032361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2">
                <a:extLst>
                  <a:ext uri="{FF2B5EF4-FFF2-40B4-BE49-F238E27FC236}">
                    <a16:creationId xmlns:a16="http://schemas.microsoft.com/office/drawing/2014/main" id="{4BCFB07F-E08D-ABE2-316C-389CE6083DEB}"/>
                  </a:ext>
                </a:extLst>
              </p:cNvPr>
              <p:cNvSpPr txBox="1"/>
              <p:nvPr/>
            </p:nvSpPr>
            <p:spPr>
              <a:xfrm>
                <a:off x="4815373" y="5653011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TextBox 2">
                <a:extLst>
                  <a:ext uri="{FF2B5EF4-FFF2-40B4-BE49-F238E27FC236}">
                    <a16:creationId xmlns:a16="http://schemas.microsoft.com/office/drawing/2014/main" id="{4BCFB07F-E08D-ABE2-316C-389CE6083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5653011"/>
                <a:ext cx="2032361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椭圆 31">
            <a:extLst>
              <a:ext uri="{FF2B5EF4-FFF2-40B4-BE49-F238E27FC236}">
                <a16:creationId xmlns:a16="http://schemas.microsoft.com/office/drawing/2014/main" id="{70759A37-2C0C-5680-91F0-15CB1AC6155F}"/>
              </a:ext>
            </a:extLst>
          </p:cNvPr>
          <p:cNvSpPr/>
          <p:nvPr/>
        </p:nvSpPr>
        <p:spPr>
          <a:xfrm>
            <a:off x="7024648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2C5CBC06-1466-798D-4CBF-DEEBC4AAA04A}"/>
              </a:ext>
            </a:extLst>
          </p:cNvPr>
          <p:cNvSpPr/>
          <p:nvPr/>
        </p:nvSpPr>
        <p:spPr>
          <a:xfrm>
            <a:off x="7024648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2">
                <a:extLst>
                  <a:ext uri="{FF2B5EF4-FFF2-40B4-BE49-F238E27FC236}">
                    <a16:creationId xmlns:a16="http://schemas.microsoft.com/office/drawing/2014/main" id="{4D1ED7DB-B742-5736-9E97-3BF3D60C4C64}"/>
                  </a:ext>
                </a:extLst>
              </p:cNvPr>
              <p:cNvSpPr txBox="1"/>
              <p:nvPr/>
            </p:nvSpPr>
            <p:spPr>
              <a:xfrm>
                <a:off x="423337" y="5089936"/>
                <a:ext cx="1379949" cy="431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TW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start</m:t>
                          </m:r>
                        </m:sub>
                      </m:sSub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2">
                <a:extLst>
                  <a:ext uri="{FF2B5EF4-FFF2-40B4-BE49-F238E27FC236}">
                    <a16:creationId xmlns:a16="http://schemas.microsoft.com/office/drawing/2014/main" id="{4D1ED7DB-B742-5736-9E97-3BF3D60C4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37" y="5089936"/>
                <a:ext cx="1379949" cy="431465"/>
              </a:xfrm>
              <a:prstGeom prst="rect">
                <a:avLst/>
              </a:prstGeom>
              <a:blipFill>
                <a:blip r:embed="rId10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2">
                <a:extLst>
                  <a:ext uri="{FF2B5EF4-FFF2-40B4-BE49-F238E27FC236}">
                    <a16:creationId xmlns:a16="http://schemas.microsoft.com/office/drawing/2014/main" id="{A1623E71-4D93-A893-6D17-26604110CA0C}"/>
                  </a:ext>
                </a:extLst>
              </p:cNvPr>
              <p:cNvSpPr txBox="1"/>
              <p:nvPr/>
            </p:nvSpPr>
            <p:spPr>
              <a:xfrm>
                <a:off x="8400634" y="4494024"/>
                <a:ext cx="13799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reject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2">
                <a:extLst>
                  <a:ext uri="{FF2B5EF4-FFF2-40B4-BE49-F238E27FC236}">
                    <a16:creationId xmlns:a16="http://schemas.microsoft.com/office/drawing/2014/main" id="{A1623E71-4D93-A893-6D17-26604110C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634" y="4494024"/>
                <a:ext cx="1379949" cy="430887"/>
              </a:xfrm>
              <a:prstGeom prst="rect">
                <a:avLst/>
              </a:prstGeom>
              <a:blipFill>
                <a:blip r:embed="rId11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E74FFAEB-8764-C6ED-6C08-D3FB72C021A4}"/>
                  </a:ext>
                </a:extLst>
              </p:cNvPr>
              <p:cNvSpPr txBox="1"/>
              <p:nvPr/>
            </p:nvSpPr>
            <p:spPr>
              <a:xfrm>
                <a:off x="8422632" y="5662517"/>
                <a:ext cx="13799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accept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E74FFAEB-8764-C6ED-6C08-D3FB72C02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632" y="5662517"/>
                <a:ext cx="1379949" cy="430887"/>
              </a:xfrm>
              <a:prstGeom prst="rect">
                <a:avLst/>
              </a:prstGeom>
              <a:blipFill>
                <a:blip r:embed="rId12"/>
                <a:stretch>
                  <a:fillRect b="-12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椭圆 36">
            <a:extLst>
              <a:ext uri="{FF2B5EF4-FFF2-40B4-BE49-F238E27FC236}">
                <a16:creationId xmlns:a16="http://schemas.microsoft.com/office/drawing/2014/main" id="{70DCB9D7-32E5-ED61-7614-00C4E61678F0}"/>
              </a:ext>
            </a:extLst>
          </p:cNvPr>
          <p:cNvSpPr/>
          <p:nvPr/>
        </p:nvSpPr>
        <p:spPr>
          <a:xfrm>
            <a:off x="8385378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1830FBF0-EA73-AE4F-E1A4-4100851EA9B3}"/>
              </a:ext>
            </a:extLst>
          </p:cNvPr>
          <p:cNvSpPr/>
          <p:nvPr/>
        </p:nvSpPr>
        <p:spPr>
          <a:xfrm>
            <a:off x="8385378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45F3A6DB-C68A-8B18-0DF8-39A0E0636CF4}"/>
              </a:ext>
            </a:extLst>
          </p:cNvPr>
          <p:cNvCxnSpPr>
            <a:stCxn id="34" idx="3"/>
            <a:endCxn id="23" idx="3"/>
          </p:cNvCxnSpPr>
          <p:nvPr/>
        </p:nvCxnSpPr>
        <p:spPr>
          <a:xfrm flipV="1">
            <a:off x="1803286" y="4807850"/>
            <a:ext cx="1331358" cy="4978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289326B3-F1EF-D325-2C69-ADECDB3A6867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1773652" y="5416613"/>
            <a:ext cx="1336442" cy="4831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ADE10D9A-9848-C8F6-05C9-B8E342A13B33}"/>
                  </a:ext>
                </a:extLst>
              </p:cNvPr>
              <p:cNvSpPr txBox="1"/>
              <p:nvPr/>
            </p:nvSpPr>
            <p:spPr>
              <a:xfrm>
                <a:off x="1596738" y="5610646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ADE10D9A-9848-C8F6-05C9-B8E342A13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738" y="5610646"/>
                <a:ext cx="1360730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2">
                <a:extLst>
                  <a:ext uri="{FF2B5EF4-FFF2-40B4-BE49-F238E27FC236}">
                    <a16:creationId xmlns:a16="http://schemas.microsoft.com/office/drawing/2014/main" id="{F346591F-874D-F738-BF00-14E04ABADFC6}"/>
                  </a:ext>
                </a:extLst>
              </p:cNvPr>
              <p:cNvSpPr txBox="1"/>
              <p:nvPr/>
            </p:nvSpPr>
            <p:spPr>
              <a:xfrm>
                <a:off x="1569269" y="4631535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2">
                <a:extLst>
                  <a:ext uri="{FF2B5EF4-FFF2-40B4-BE49-F238E27FC236}">
                    <a16:creationId xmlns:a16="http://schemas.microsoft.com/office/drawing/2014/main" id="{F346591F-874D-F738-BF00-14E04ABAD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269" y="4631535"/>
                <a:ext cx="1360730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12A2AD91-20AD-9C9F-918E-1DC670A3F811}"/>
              </a:ext>
            </a:extLst>
          </p:cNvPr>
          <p:cNvCxnSpPr>
            <a:stCxn id="23" idx="6"/>
            <a:endCxn id="28" idx="2"/>
          </p:cNvCxnSpPr>
          <p:nvPr/>
        </p:nvCxnSpPr>
        <p:spPr>
          <a:xfrm>
            <a:off x="3277729" y="4748583"/>
            <a:ext cx="119309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C6046D74-638E-D400-F2E1-42B87A56CDD5}"/>
              </a:ext>
            </a:extLst>
          </p:cNvPr>
          <p:cNvCxnSpPr>
            <a:stCxn id="27" idx="0"/>
            <a:endCxn id="28" idx="3"/>
          </p:cNvCxnSpPr>
          <p:nvPr/>
        </p:nvCxnSpPr>
        <p:spPr>
          <a:xfrm flipV="1">
            <a:off x="3193912" y="4807850"/>
            <a:ext cx="1301462" cy="1008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8A11BA3C-CF0B-237B-2E08-4846711626C5}"/>
              </a:ext>
            </a:extLst>
          </p:cNvPr>
          <p:cNvCxnSpPr>
            <a:stCxn id="27" idx="6"/>
            <a:endCxn id="29" idx="2"/>
          </p:cNvCxnSpPr>
          <p:nvPr/>
        </p:nvCxnSpPr>
        <p:spPr>
          <a:xfrm>
            <a:off x="3277729" y="5899812"/>
            <a:ext cx="11930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2">
                <a:extLst>
                  <a:ext uri="{FF2B5EF4-FFF2-40B4-BE49-F238E27FC236}">
                    <a16:creationId xmlns:a16="http://schemas.microsoft.com/office/drawing/2014/main" id="{E3D16A46-40E9-7101-4176-3481FCF81AD4}"/>
                  </a:ext>
                </a:extLst>
              </p:cNvPr>
              <p:cNvSpPr txBox="1"/>
              <p:nvPr/>
            </p:nvSpPr>
            <p:spPr>
              <a:xfrm>
                <a:off x="3181207" y="5912300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TextBox 2">
                <a:extLst>
                  <a:ext uri="{FF2B5EF4-FFF2-40B4-BE49-F238E27FC236}">
                    <a16:creationId xmlns:a16="http://schemas.microsoft.com/office/drawing/2014/main" id="{E3D16A46-40E9-7101-4176-3481FCF81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207" y="5912300"/>
                <a:ext cx="1360730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2">
                <a:extLst>
                  <a:ext uri="{FF2B5EF4-FFF2-40B4-BE49-F238E27FC236}">
                    <a16:creationId xmlns:a16="http://schemas.microsoft.com/office/drawing/2014/main" id="{B941342A-BC40-9A85-77E1-3773BD890F79}"/>
                  </a:ext>
                </a:extLst>
              </p:cNvPr>
              <p:cNvSpPr txBox="1"/>
              <p:nvPr/>
            </p:nvSpPr>
            <p:spPr>
              <a:xfrm>
                <a:off x="3150296" y="5112809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5" name="TextBox 2">
                <a:extLst>
                  <a:ext uri="{FF2B5EF4-FFF2-40B4-BE49-F238E27FC236}">
                    <a16:creationId xmlns:a16="http://schemas.microsoft.com/office/drawing/2014/main" id="{B941342A-BC40-9A85-77E1-3773BD890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296" y="5112809"/>
                <a:ext cx="1360730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F0BE7986-4973-EC20-87E0-F5C20A1D7073}"/>
              </a:ext>
            </a:extLst>
          </p:cNvPr>
          <p:cNvCxnSpPr/>
          <p:nvPr/>
        </p:nvCxnSpPr>
        <p:spPr>
          <a:xfrm>
            <a:off x="7204987" y="4753255"/>
            <a:ext cx="119309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BF3AABF2-67A5-1BFD-C794-A6DE68FDF6B0}"/>
              </a:ext>
            </a:extLst>
          </p:cNvPr>
          <p:cNvCxnSpPr/>
          <p:nvPr/>
        </p:nvCxnSpPr>
        <p:spPr>
          <a:xfrm flipV="1">
            <a:off x="7121170" y="4812522"/>
            <a:ext cx="1301462" cy="1008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A63987A7-0DB8-1DEA-7D36-19324BF13FD2}"/>
              </a:ext>
            </a:extLst>
          </p:cNvPr>
          <p:cNvCxnSpPr/>
          <p:nvPr/>
        </p:nvCxnSpPr>
        <p:spPr>
          <a:xfrm>
            <a:off x="7204987" y="5904484"/>
            <a:ext cx="11930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2">
                <a:extLst>
                  <a:ext uri="{FF2B5EF4-FFF2-40B4-BE49-F238E27FC236}">
                    <a16:creationId xmlns:a16="http://schemas.microsoft.com/office/drawing/2014/main" id="{3FF4DCE3-DD21-F37C-2BAD-8992B7F2EF38}"/>
                  </a:ext>
                </a:extLst>
              </p:cNvPr>
              <p:cNvSpPr txBox="1"/>
              <p:nvPr/>
            </p:nvSpPr>
            <p:spPr>
              <a:xfrm>
                <a:off x="7091536" y="5899232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TextBox 2">
                <a:extLst>
                  <a:ext uri="{FF2B5EF4-FFF2-40B4-BE49-F238E27FC236}">
                    <a16:creationId xmlns:a16="http://schemas.microsoft.com/office/drawing/2014/main" id="{3FF4DCE3-DD21-F37C-2BAD-8992B7F2E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536" y="5899232"/>
                <a:ext cx="1360730" cy="400110"/>
              </a:xfrm>
              <a:prstGeom prst="rect">
                <a:avLst/>
              </a:prstGeom>
              <a:blipFill>
                <a:blip r:embed="rId17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2">
                <a:extLst>
                  <a:ext uri="{FF2B5EF4-FFF2-40B4-BE49-F238E27FC236}">
                    <a16:creationId xmlns:a16="http://schemas.microsoft.com/office/drawing/2014/main" id="{F66B035C-8E37-9256-B0FD-FA59BA832A66}"/>
                  </a:ext>
                </a:extLst>
              </p:cNvPr>
              <p:cNvSpPr txBox="1"/>
              <p:nvPr/>
            </p:nvSpPr>
            <p:spPr>
              <a:xfrm>
                <a:off x="7077554" y="5117481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TextBox 2">
                <a:extLst>
                  <a:ext uri="{FF2B5EF4-FFF2-40B4-BE49-F238E27FC236}">
                    <a16:creationId xmlns:a16="http://schemas.microsoft.com/office/drawing/2014/main" id="{F66B035C-8E37-9256-B0FD-FA59BA832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554" y="5117481"/>
                <a:ext cx="1360730" cy="400110"/>
              </a:xfrm>
              <a:prstGeom prst="rect">
                <a:avLst/>
              </a:prstGeom>
              <a:blipFill>
                <a:blip r:embed="rId18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2">
                <a:extLst>
                  <a:ext uri="{FF2B5EF4-FFF2-40B4-BE49-F238E27FC236}">
                    <a16:creationId xmlns:a16="http://schemas.microsoft.com/office/drawing/2014/main" id="{7FC9F2D5-8C41-C105-1E35-58811462577A}"/>
                  </a:ext>
                </a:extLst>
              </p:cNvPr>
              <p:cNvSpPr txBox="1"/>
              <p:nvPr/>
            </p:nvSpPr>
            <p:spPr>
              <a:xfrm>
                <a:off x="10043136" y="4631535"/>
                <a:ext cx="1889493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Width: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Length: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ℓ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Alphabet: </a:t>
                </a:r>
                <a14:m>
                  <m:oMath xmlns:m="http://schemas.openxmlformats.org/officeDocument/2006/math">
                    <m:r>
                      <a:rPr lang="zh-TW" altLang="en-US" sz="2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𝒢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TextBox 2">
                <a:extLst>
                  <a:ext uri="{FF2B5EF4-FFF2-40B4-BE49-F238E27FC236}">
                    <a16:creationId xmlns:a16="http://schemas.microsoft.com/office/drawing/2014/main" id="{7FC9F2D5-8C41-C105-1E35-588114625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3136" y="4631535"/>
                <a:ext cx="1889493" cy="1292662"/>
              </a:xfrm>
              <a:prstGeom prst="rect">
                <a:avLst/>
              </a:prstGeom>
              <a:blipFill>
                <a:blip r:embed="rId19"/>
                <a:stretch>
                  <a:fillRect l="-5806" t="-3774"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2">
                <a:extLst>
                  <a:ext uri="{FF2B5EF4-FFF2-40B4-BE49-F238E27FC236}">
                    <a16:creationId xmlns:a16="http://schemas.microsoft.com/office/drawing/2014/main" id="{1D359FA3-49BE-667C-B905-2F482BE76511}"/>
                  </a:ext>
                </a:extLst>
              </p:cNvPr>
              <p:cNvSpPr txBox="1"/>
              <p:nvPr/>
            </p:nvSpPr>
            <p:spPr>
              <a:xfrm>
                <a:off x="1817530" y="6204789"/>
                <a:ext cx="109113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600" b="0" dirty="0">
                  <a:solidFill>
                    <a:schemeClr val="accent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TextBox 2">
                <a:extLst>
                  <a:ext uri="{FF2B5EF4-FFF2-40B4-BE49-F238E27FC236}">
                    <a16:creationId xmlns:a16="http://schemas.microsoft.com/office/drawing/2014/main" id="{1D359FA3-49BE-667C-B905-2F482BE76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6204789"/>
                <a:ext cx="1091130" cy="4924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2">
                <a:extLst>
                  <a:ext uri="{FF2B5EF4-FFF2-40B4-BE49-F238E27FC236}">
                    <a16:creationId xmlns:a16="http://schemas.microsoft.com/office/drawing/2014/main" id="{28860523-0571-5F75-C8B2-4F6005748849}"/>
                  </a:ext>
                </a:extLst>
              </p:cNvPr>
              <p:cNvSpPr txBox="1"/>
              <p:nvPr/>
            </p:nvSpPr>
            <p:spPr>
              <a:xfrm>
                <a:off x="3328711" y="6204789"/>
                <a:ext cx="109113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600" b="0" dirty="0">
                  <a:solidFill>
                    <a:schemeClr val="accent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TextBox 2">
                <a:extLst>
                  <a:ext uri="{FF2B5EF4-FFF2-40B4-BE49-F238E27FC236}">
                    <a16:creationId xmlns:a16="http://schemas.microsoft.com/office/drawing/2014/main" id="{28860523-0571-5F75-C8B2-4F6005748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711" y="6204789"/>
                <a:ext cx="1091130" cy="4924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2">
                <a:extLst>
                  <a:ext uri="{FF2B5EF4-FFF2-40B4-BE49-F238E27FC236}">
                    <a16:creationId xmlns:a16="http://schemas.microsoft.com/office/drawing/2014/main" id="{EB0FEE3F-3398-7447-1824-89F553C3A24F}"/>
                  </a:ext>
                </a:extLst>
              </p:cNvPr>
              <p:cNvSpPr txBox="1"/>
              <p:nvPr/>
            </p:nvSpPr>
            <p:spPr>
              <a:xfrm>
                <a:off x="7226336" y="6204789"/>
                <a:ext cx="109113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</m:oMath>
                  </m:oMathPara>
                </a14:m>
                <a:endParaRPr lang="en-US" altLang="zh-TW" sz="2600" b="0" dirty="0">
                  <a:solidFill>
                    <a:schemeClr val="accent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TextBox 2">
                <a:extLst>
                  <a:ext uri="{FF2B5EF4-FFF2-40B4-BE49-F238E27FC236}">
                    <a16:creationId xmlns:a16="http://schemas.microsoft.com/office/drawing/2014/main" id="{EB0FEE3F-3398-7447-1824-89F553C3A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336" y="6204789"/>
                <a:ext cx="1091130" cy="492443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2">
                <a:extLst>
                  <a:ext uri="{FF2B5EF4-FFF2-40B4-BE49-F238E27FC236}">
                    <a16:creationId xmlns:a16="http://schemas.microsoft.com/office/drawing/2014/main" id="{C8391E2B-6078-60E8-AE30-18BFB2F4441A}"/>
                  </a:ext>
                </a:extLst>
              </p:cNvPr>
              <p:cNvSpPr txBox="1"/>
              <p:nvPr/>
            </p:nvSpPr>
            <p:spPr>
              <a:xfrm>
                <a:off x="4815373" y="6203347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accent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" name="TextBox 2">
                <a:extLst>
                  <a:ext uri="{FF2B5EF4-FFF2-40B4-BE49-F238E27FC236}">
                    <a16:creationId xmlns:a16="http://schemas.microsoft.com/office/drawing/2014/main" id="{C8391E2B-6078-60E8-AE30-18BFB2F44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6203347"/>
                <a:ext cx="2032361" cy="49244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1">
            <a:extLst>
              <a:ext uri="{FF2B5EF4-FFF2-40B4-BE49-F238E27FC236}">
                <a16:creationId xmlns:a16="http://schemas.microsoft.com/office/drawing/2014/main" id="{B6C4C433-AB58-9314-51EB-C022A07E8739}"/>
              </a:ext>
            </a:extLst>
          </p:cNvPr>
          <p:cNvSpPr txBox="1"/>
          <p:nvPr/>
        </p:nvSpPr>
        <p:spPr>
          <a:xfrm>
            <a:off x="540407" y="404984"/>
            <a:ext cx="4421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Recycle Randomness</a:t>
            </a:r>
            <a:endParaRPr lang="en-US" altLang="zh-CN" sz="3200" b="1" spc="300" dirty="0">
              <a:solidFill>
                <a:srgbClr val="7030A0"/>
              </a:solidFill>
              <a:latin typeface="Calibri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66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7" grpId="0" animBg="1"/>
      <p:bldP spid="28" grpId="0" animBg="1"/>
      <p:bldP spid="29" grpId="0" animBg="1"/>
      <p:bldP spid="30" grpId="0"/>
      <p:bldP spid="31" grpId="0"/>
      <p:bldP spid="32" grpId="0" animBg="1"/>
      <p:bldP spid="33" grpId="0" animBg="1"/>
      <p:bldP spid="34" grpId="0"/>
      <p:bldP spid="35" grpId="0"/>
      <p:bldP spid="36" grpId="0"/>
      <p:bldP spid="37" grpId="0" animBg="1"/>
      <p:bldP spid="38" grpId="0" animBg="1"/>
      <p:bldP spid="46" grpId="0"/>
      <p:bldP spid="47" grpId="0"/>
      <p:bldP spid="54" grpId="0"/>
      <p:bldP spid="55" grpId="0"/>
      <p:bldP spid="59" grpId="0"/>
      <p:bldP spid="60" grpId="0"/>
      <p:bldP spid="61" grpId="0"/>
      <p:bldP spid="62" grpId="0"/>
      <p:bldP spid="63" grpId="0"/>
      <p:bldP spid="64" grpId="0"/>
      <p:bldP spid="6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D588A-20DB-01AE-D3D8-E6FD690DE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1ECE8C-44F8-5F46-9837-1A46225BEDDA}"/>
                  </a:ext>
                </a:extLst>
              </p:cNvPr>
              <p:cNvSpPr txBox="1"/>
              <p:nvPr/>
            </p:nvSpPr>
            <p:spPr>
              <a:xfrm>
                <a:off x="290516" y="1441387"/>
                <a:ext cx="11803993" cy="553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∧⋯∧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∧</m:t>
                          </m:r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\</m:t>
                                  </m:r>
                                  <m: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US" altLang="zh-TW" sz="2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∧⋯∧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ℓ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accent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666296-1D8E-4C3A-79FE-9F1C09839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516" y="1441387"/>
                <a:ext cx="11803993" cy="5532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左大括号 4">
            <a:extLst>
              <a:ext uri="{FF2B5EF4-FFF2-40B4-BE49-F238E27FC236}">
                <a16:creationId xmlns:a16="http://schemas.microsoft.com/office/drawing/2014/main" id="{D1B759E7-121E-9AF3-E5F2-7C6C15366D53}"/>
              </a:ext>
            </a:extLst>
          </p:cNvPr>
          <p:cNvSpPr/>
          <p:nvPr/>
        </p:nvSpPr>
        <p:spPr>
          <a:xfrm rot="16200000">
            <a:off x="1681753" y="992512"/>
            <a:ext cx="233611" cy="2205630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CB40E261-5B1E-A7EF-8925-F77FEAE5A395}"/>
                  </a:ext>
                </a:extLst>
              </p:cNvPr>
              <p:cNvSpPr txBox="1"/>
              <p:nvPr/>
            </p:nvSpPr>
            <p:spPr>
              <a:xfrm>
                <a:off x="-368167" y="2176670"/>
                <a:ext cx="43533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ent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4802E370-B2E3-5A88-0332-C99BDCCEC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8167" y="2176670"/>
                <a:ext cx="4353338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左大括号 7">
            <a:extLst>
              <a:ext uri="{FF2B5EF4-FFF2-40B4-BE49-F238E27FC236}">
                <a16:creationId xmlns:a16="http://schemas.microsoft.com/office/drawing/2014/main" id="{52071052-1218-7C3D-FA99-C2CC894D3BB8}"/>
              </a:ext>
            </a:extLst>
          </p:cNvPr>
          <p:cNvSpPr/>
          <p:nvPr/>
        </p:nvSpPr>
        <p:spPr>
          <a:xfrm rot="16200000">
            <a:off x="10483912" y="988615"/>
            <a:ext cx="241403" cy="2205631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DFFB28C4-BC1A-3013-768E-5B117D34565B}"/>
                  </a:ext>
                </a:extLst>
              </p:cNvPr>
              <p:cNvSpPr txBox="1"/>
              <p:nvPr/>
            </p:nvSpPr>
            <p:spPr>
              <a:xfrm>
                <a:off x="8495053" y="2161281"/>
                <a:ext cx="4353338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Event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8FE089FC-C58F-CAD0-C4D4-F31571135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5053" y="2161281"/>
                <a:ext cx="4353338" cy="477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左大括号 11">
            <a:extLst>
              <a:ext uri="{FF2B5EF4-FFF2-40B4-BE49-F238E27FC236}">
                <a16:creationId xmlns:a16="http://schemas.microsoft.com/office/drawing/2014/main" id="{B642D37D-0258-A50B-4D55-E6B178157B2B}"/>
              </a:ext>
            </a:extLst>
          </p:cNvPr>
          <p:cNvSpPr/>
          <p:nvPr/>
        </p:nvSpPr>
        <p:spPr>
          <a:xfrm rot="16200000">
            <a:off x="6072397" y="106940"/>
            <a:ext cx="241402" cy="3993495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2">
                <a:extLst>
                  <a:ext uri="{FF2B5EF4-FFF2-40B4-BE49-F238E27FC236}">
                    <a16:creationId xmlns:a16="http://schemas.microsoft.com/office/drawing/2014/main" id="{B916C374-970F-EC32-17CE-6E0B1F19AB92}"/>
                  </a:ext>
                </a:extLst>
              </p:cNvPr>
              <p:cNvSpPr txBox="1"/>
              <p:nvPr/>
            </p:nvSpPr>
            <p:spPr>
              <a:xfrm>
                <a:off x="4012517" y="2181135"/>
                <a:ext cx="4353338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ent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2">
                <a:extLst>
                  <a:ext uri="{FF2B5EF4-FFF2-40B4-BE49-F238E27FC236}">
                    <a16:creationId xmlns:a16="http://schemas.microsoft.com/office/drawing/2014/main" id="{B9F80A67-3191-3A3C-0D30-9DD9F35BF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517" y="2181135"/>
                <a:ext cx="4353338" cy="491417"/>
              </a:xfrm>
              <a:prstGeom prst="rect">
                <a:avLst/>
              </a:prstGeom>
              <a:blipFill>
                <a:blip r:embed="rId6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2">
                <a:extLst>
                  <a:ext uri="{FF2B5EF4-FFF2-40B4-BE49-F238E27FC236}">
                    <a16:creationId xmlns:a16="http://schemas.microsoft.com/office/drawing/2014/main" id="{879FB287-3EFF-8B76-BB26-449171E03070}"/>
                  </a:ext>
                </a:extLst>
              </p:cNvPr>
              <p:cNvSpPr txBox="1"/>
              <p:nvPr/>
            </p:nvSpPr>
            <p:spPr>
              <a:xfrm>
                <a:off x="0" y="2601162"/>
                <a:ext cx="257105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altLang="zh-TW" sz="2200" b="0" dirty="0">
                    <a:solidFill>
                      <a:schemeClr val="accent1"/>
                    </a:solidFill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200" b="0" dirty="0" err="1">
                    <a:solidFill>
                      <a:schemeClr val="accent1"/>
                    </a:solidFill>
                    <a:latin typeface="Calibri (Body)"/>
                    <a:cs typeface="Times New Roman" panose="02020603050405020304" pitchFamily="18" charset="0"/>
                  </a:rPr>
                  <a:t>i.i.d.</a:t>
                </a:r>
                <a:r>
                  <a:rPr lang="en-US" altLang="zh-TW" sz="2200" b="0" dirty="0">
                    <a:solidFill>
                      <a:schemeClr val="accent1"/>
                    </a:solidFill>
                    <a:latin typeface="Calibri (Body)"/>
                    <a:cs typeface="Times New Roman" panose="02020603050405020304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zh-TW" alt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𝒢</m:t>
                    </m:r>
                  </m:oMath>
                </a14:m>
                <a:endParaRPr lang="en-US" altLang="zh-TW" sz="2200" b="0" dirty="0">
                  <a:solidFill>
                    <a:schemeClr val="accent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2">
                <a:extLst>
                  <a:ext uri="{FF2B5EF4-FFF2-40B4-BE49-F238E27FC236}">
                    <a16:creationId xmlns:a16="http://schemas.microsoft.com/office/drawing/2014/main" id="{C84DA4A4-6773-E3D2-8CD8-2DED92ECE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01162"/>
                <a:ext cx="2571054" cy="430887"/>
              </a:xfrm>
              <a:prstGeom prst="rect">
                <a:avLst/>
              </a:prstGeom>
              <a:blipFill>
                <a:blip r:embed="rId7"/>
                <a:stretch>
                  <a:fillRect t="-10000" r="-948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椭圆 20">
            <a:extLst>
              <a:ext uri="{FF2B5EF4-FFF2-40B4-BE49-F238E27FC236}">
                <a16:creationId xmlns:a16="http://schemas.microsoft.com/office/drawing/2014/main" id="{A367C7A1-B137-E5C4-00AD-4BDD7BC0BC37}"/>
              </a:ext>
            </a:extLst>
          </p:cNvPr>
          <p:cNvSpPr/>
          <p:nvPr/>
        </p:nvSpPr>
        <p:spPr>
          <a:xfrm>
            <a:off x="1649895" y="5248978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43AADED8-F9EC-A492-FF00-7A4D2408FBC3}"/>
              </a:ext>
            </a:extLst>
          </p:cNvPr>
          <p:cNvSpPr/>
          <p:nvPr/>
        </p:nvSpPr>
        <p:spPr>
          <a:xfrm>
            <a:off x="3110094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33321DFD-06CB-BB3A-3C21-EA73F2B43BD5}"/>
              </a:ext>
            </a:extLst>
          </p:cNvPr>
          <p:cNvSpPr/>
          <p:nvPr/>
        </p:nvSpPr>
        <p:spPr>
          <a:xfrm>
            <a:off x="3110094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2598512D-237F-F2DA-B019-BAB5D1FD8D1E}"/>
              </a:ext>
            </a:extLst>
          </p:cNvPr>
          <p:cNvSpPr/>
          <p:nvPr/>
        </p:nvSpPr>
        <p:spPr>
          <a:xfrm>
            <a:off x="4470824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D23535FC-2508-F17D-18FB-B5DFA82C2983}"/>
              </a:ext>
            </a:extLst>
          </p:cNvPr>
          <p:cNvSpPr/>
          <p:nvPr/>
        </p:nvSpPr>
        <p:spPr>
          <a:xfrm>
            <a:off x="4470824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3C52A4C9-CFDB-EEF2-A6A0-D8B3F160DF18}"/>
                  </a:ext>
                </a:extLst>
              </p:cNvPr>
              <p:cNvSpPr txBox="1"/>
              <p:nvPr/>
            </p:nvSpPr>
            <p:spPr>
              <a:xfrm>
                <a:off x="4815373" y="4501782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E790D382-E8F4-949B-686D-76C8DD896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4501782"/>
                <a:ext cx="2032361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2">
                <a:extLst>
                  <a:ext uri="{FF2B5EF4-FFF2-40B4-BE49-F238E27FC236}">
                    <a16:creationId xmlns:a16="http://schemas.microsoft.com/office/drawing/2014/main" id="{60BAA90F-DFBC-2F83-8FD3-E282316BE396}"/>
                  </a:ext>
                </a:extLst>
              </p:cNvPr>
              <p:cNvSpPr txBox="1"/>
              <p:nvPr/>
            </p:nvSpPr>
            <p:spPr>
              <a:xfrm>
                <a:off x="4815373" y="5653011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TextBox 2">
                <a:extLst>
                  <a:ext uri="{FF2B5EF4-FFF2-40B4-BE49-F238E27FC236}">
                    <a16:creationId xmlns:a16="http://schemas.microsoft.com/office/drawing/2014/main" id="{4BCFB07F-E08D-ABE2-316C-389CE6083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5653011"/>
                <a:ext cx="2032361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椭圆 31">
            <a:extLst>
              <a:ext uri="{FF2B5EF4-FFF2-40B4-BE49-F238E27FC236}">
                <a16:creationId xmlns:a16="http://schemas.microsoft.com/office/drawing/2014/main" id="{67D906E8-E3E2-027D-656A-EAA61AFBBB54}"/>
              </a:ext>
            </a:extLst>
          </p:cNvPr>
          <p:cNvSpPr/>
          <p:nvPr/>
        </p:nvSpPr>
        <p:spPr>
          <a:xfrm>
            <a:off x="7024648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E2FD5334-5377-6EE8-C79A-9684640858C6}"/>
              </a:ext>
            </a:extLst>
          </p:cNvPr>
          <p:cNvSpPr/>
          <p:nvPr/>
        </p:nvSpPr>
        <p:spPr>
          <a:xfrm>
            <a:off x="7024648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2">
                <a:extLst>
                  <a:ext uri="{FF2B5EF4-FFF2-40B4-BE49-F238E27FC236}">
                    <a16:creationId xmlns:a16="http://schemas.microsoft.com/office/drawing/2014/main" id="{6E47E437-1D1A-27C6-E01D-AFBE7CA4CB3C}"/>
                  </a:ext>
                </a:extLst>
              </p:cNvPr>
              <p:cNvSpPr txBox="1"/>
              <p:nvPr/>
            </p:nvSpPr>
            <p:spPr>
              <a:xfrm>
                <a:off x="423337" y="5089936"/>
                <a:ext cx="1379949" cy="431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TW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start</m:t>
                          </m:r>
                        </m:sub>
                      </m:sSub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2">
                <a:extLst>
                  <a:ext uri="{FF2B5EF4-FFF2-40B4-BE49-F238E27FC236}">
                    <a16:creationId xmlns:a16="http://schemas.microsoft.com/office/drawing/2014/main" id="{4D1ED7DB-B742-5736-9E97-3BF3D60C4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37" y="5089936"/>
                <a:ext cx="1379949" cy="431465"/>
              </a:xfrm>
              <a:prstGeom prst="rect">
                <a:avLst/>
              </a:prstGeom>
              <a:blipFill>
                <a:blip r:embed="rId10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2">
                <a:extLst>
                  <a:ext uri="{FF2B5EF4-FFF2-40B4-BE49-F238E27FC236}">
                    <a16:creationId xmlns:a16="http://schemas.microsoft.com/office/drawing/2014/main" id="{C9E9E8CF-4EAA-F92E-3330-B026A6DC892D}"/>
                  </a:ext>
                </a:extLst>
              </p:cNvPr>
              <p:cNvSpPr txBox="1"/>
              <p:nvPr/>
            </p:nvSpPr>
            <p:spPr>
              <a:xfrm>
                <a:off x="8400634" y="4494024"/>
                <a:ext cx="13799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reject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2">
                <a:extLst>
                  <a:ext uri="{FF2B5EF4-FFF2-40B4-BE49-F238E27FC236}">
                    <a16:creationId xmlns:a16="http://schemas.microsoft.com/office/drawing/2014/main" id="{A1623E71-4D93-A893-6D17-26604110C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634" y="4494024"/>
                <a:ext cx="1379949" cy="430887"/>
              </a:xfrm>
              <a:prstGeom prst="rect">
                <a:avLst/>
              </a:prstGeom>
              <a:blipFill>
                <a:blip r:embed="rId11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AD90CE43-B5BD-2461-C0E5-774CFFC8F1E5}"/>
                  </a:ext>
                </a:extLst>
              </p:cNvPr>
              <p:cNvSpPr txBox="1"/>
              <p:nvPr/>
            </p:nvSpPr>
            <p:spPr>
              <a:xfrm>
                <a:off x="8422632" y="5662517"/>
                <a:ext cx="13799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accept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E74FFAEB-8764-C6ED-6C08-D3FB72C02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632" y="5662517"/>
                <a:ext cx="1379949" cy="430887"/>
              </a:xfrm>
              <a:prstGeom prst="rect">
                <a:avLst/>
              </a:prstGeom>
              <a:blipFill>
                <a:blip r:embed="rId12"/>
                <a:stretch>
                  <a:fillRect b="-12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椭圆 36">
            <a:extLst>
              <a:ext uri="{FF2B5EF4-FFF2-40B4-BE49-F238E27FC236}">
                <a16:creationId xmlns:a16="http://schemas.microsoft.com/office/drawing/2014/main" id="{39E29F32-0C62-B297-5B94-0832CF19229E}"/>
              </a:ext>
            </a:extLst>
          </p:cNvPr>
          <p:cNvSpPr/>
          <p:nvPr/>
        </p:nvSpPr>
        <p:spPr>
          <a:xfrm>
            <a:off x="8385378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728B77F0-F554-CCC0-E0E1-D10517DA3651}"/>
              </a:ext>
            </a:extLst>
          </p:cNvPr>
          <p:cNvSpPr/>
          <p:nvPr/>
        </p:nvSpPr>
        <p:spPr>
          <a:xfrm>
            <a:off x="8385378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F03D1FA1-F1CC-4D7D-E209-57A9EA121C94}"/>
              </a:ext>
            </a:extLst>
          </p:cNvPr>
          <p:cNvCxnSpPr>
            <a:stCxn id="34" idx="3"/>
            <a:endCxn id="23" idx="3"/>
          </p:cNvCxnSpPr>
          <p:nvPr/>
        </p:nvCxnSpPr>
        <p:spPr>
          <a:xfrm flipV="1">
            <a:off x="1803286" y="4807850"/>
            <a:ext cx="1331358" cy="4978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E7AC8795-B998-25CA-238D-C8632B9945DC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1773652" y="5416613"/>
            <a:ext cx="1336442" cy="4831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2A9FA7E6-B6F9-35D6-C352-835C692D1FAC}"/>
                  </a:ext>
                </a:extLst>
              </p:cNvPr>
              <p:cNvSpPr txBox="1"/>
              <p:nvPr/>
            </p:nvSpPr>
            <p:spPr>
              <a:xfrm>
                <a:off x="1596738" y="5610646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ADE10D9A-9848-C8F6-05C9-B8E342A13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738" y="5610646"/>
                <a:ext cx="1360730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2">
                <a:extLst>
                  <a:ext uri="{FF2B5EF4-FFF2-40B4-BE49-F238E27FC236}">
                    <a16:creationId xmlns:a16="http://schemas.microsoft.com/office/drawing/2014/main" id="{F715D847-DD09-56EE-E935-3D2639723BBB}"/>
                  </a:ext>
                </a:extLst>
              </p:cNvPr>
              <p:cNvSpPr txBox="1"/>
              <p:nvPr/>
            </p:nvSpPr>
            <p:spPr>
              <a:xfrm>
                <a:off x="1569269" y="4631535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2">
                <a:extLst>
                  <a:ext uri="{FF2B5EF4-FFF2-40B4-BE49-F238E27FC236}">
                    <a16:creationId xmlns:a16="http://schemas.microsoft.com/office/drawing/2014/main" id="{F346591F-874D-F738-BF00-14E04ABAD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269" y="4631535"/>
                <a:ext cx="1360730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7E1AB051-AD0F-A8D1-7A4D-0BD001F67D7A}"/>
              </a:ext>
            </a:extLst>
          </p:cNvPr>
          <p:cNvCxnSpPr>
            <a:stCxn id="23" idx="6"/>
            <a:endCxn id="28" idx="2"/>
          </p:cNvCxnSpPr>
          <p:nvPr/>
        </p:nvCxnSpPr>
        <p:spPr>
          <a:xfrm>
            <a:off x="3277729" y="4748583"/>
            <a:ext cx="119309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0C58114D-136F-1295-3B53-7715ED51BE40}"/>
              </a:ext>
            </a:extLst>
          </p:cNvPr>
          <p:cNvCxnSpPr>
            <a:stCxn id="27" idx="0"/>
            <a:endCxn id="28" idx="3"/>
          </p:cNvCxnSpPr>
          <p:nvPr/>
        </p:nvCxnSpPr>
        <p:spPr>
          <a:xfrm flipV="1">
            <a:off x="3193912" y="4807850"/>
            <a:ext cx="1301462" cy="1008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D9667677-465E-ED0D-0A45-723BE0BEE704}"/>
              </a:ext>
            </a:extLst>
          </p:cNvPr>
          <p:cNvCxnSpPr>
            <a:stCxn id="27" idx="6"/>
            <a:endCxn id="29" idx="2"/>
          </p:cNvCxnSpPr>
          <p:nvPr/>
        </p:nvCxnSpPr>
        <p:spPr>
          <a:xfrm>
            <a:off x="3277729" y="5899812"/>
            <a:ext cx="11930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2">
                <a:extLst>
                  <a:ext uri="{FF2B5EF4-FFF2-40B4-BE49-F238E27FC236}">
                    <a16:creationId xmlns:a16="http://schemas.microsoft.com/office/drawing/2014/main" id="{74330B06-5FA5-A631-3071-721F32F1B04A}"/>
                  </a:ext>
                </a:extLst>
              </p:cNvPr>
              <p:cNvSpPr txBox="1"/>
              <p:nvPr/>
            </p:nvSpPr>
            <p:spPr>
              <a:xfrm>
                <a:off x="3181207" y="5912300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TextBox 2">
                <a:extLst>
                  <a:ext uri="{FF2B5EF4-FFF2-40B4-BE49-F238E27FC236}">
                    <a16:creationId xmlns:a16="http://schemas.microsoft.com/office/drawing/2014/main" id="{E3D16A46-40E9-7101-4176-3481FCF81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207" y="5912300"/>
                <a:ext cx="1360730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2">
                <a:extLst>
                  <a:ext uri="{FF2B5EF4-FFF2-40B4-BE49-F238E27FC236}">
                    <a16:creationId xmlns:a16="http://schemas.microsoft.com/office/drawing/2014/main" id="{4C5D3118-3732-7DAD-C13E-426577C173D9}"/>
                  </a:ext>
                </a:extLst>
              </p:cNvPr>
              <p:cNvSpPr txBox="1"/>
              <p:nvPr/>
            </p:nvSpPr>
            <p:spPr>
              <a:xfrm>
                <a:off x="3150296" y="5112809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5" name="TextBox 2">
                <a:extLst>
                  <a:ext uri="{FF2B5EF4-FFF2-40B4-BE49-F238E27FC236}">
                    <a16:creationId xmlns:a16="http://schemas.microsoft.com/office/drawing/2014/main" id="{B941342A-BC40-9A85-77E1-3773BD890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296" y="5112809"/>
                <a:ext cx="1360730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0CD9DBD0-8B2E-5F6A-E262-C095E7983EBC}"/>
              </a:ext>
            </a:extLst>
          </p:cNvPr>
          <p:cNvCxnSpPr/>
          <p:nvPr/>
        </p:nvCxnSpPr>
        <p:spPr>
          <a:xfrm>
            <a:off x="7204987" y="4753255"/>
            <a:ext cx="119309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71C27C14-577E-B8A6-396C-8328764FBB5F}"/>
              </a:ext>
            </a:extLst>
          </p:cNvPr>
          <p:cNvCxnSpPr/>
          <p:nvPr/>
        </p:nvCxnSpPr>
        <p:spPr>
          <a:xfrm flipV="1">
            <a:off x="7121170" y="4812522"/>
            <a:ext cx="1301462" cy="1008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89AF0DA2-1085-D947-4691-36482C9A6330}"/>
              </a:ext>
            </a:extLst>
          </p:cNvPr>
          <p:cNvCxnSpPr/>
          <p:nvPr/>
        </p:nvCxnSpPr>
        <p:spPr>
          <a:xfrm>
            <a:off x="7204987" y="5904484"/>
            <a:ext cx="11930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2">
                <a:extLst>
                  <a:ext uri="{FF2B5EF4-FFF2-40B4-BE49-F238E27FC236}">
                    <a16:creationId xmlns:a16="http://schemas.microsoft.com/office/drawing/2014/main" id="{AB0BF3B2-189D-43D8-9EF2-71A78F249D90}"/>
                  </a:ext>
                </a:extLst>
              </p:cNvPr>
              <p:cNvSpPr txBox="1"/>
              <p:nvPr/>
            </p:nvSpPr>
            <p:spPr>
              <a:xfrm>
                <a:off x="7091536" y="5899232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TextBox 2">
                <a:extLst>
                  <a:ext uri="{FF2B5EF4-FFF2-40B4-BE49-F238E27FC236}">
                    <a16:creationId xmlns:a16="http://schemas.microsoft.com/office/drawing/2014/main" id="{3FF4DCE3-DD21-F37C-2BAD-8992B7F2E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536" y="5899232"/>
                <a:ext cx="1360730" cy="400110"/>
              </a:xfrm>
              <a:prstGeom prst="rect">
                <a:avLst/>
              </a:prstGeom>
              <a:blipFill>
                <a:blip r:embed="rId17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2">
                <a:extLst>
                  <a:ext uri="{FF2B5EF4-FFF2-40B4-BE49-F238E27FC236}">
                    <a16:creationId xmlns:a16="http://schemas.microsoft.com/office/drawing/2014/main" id="{98B67491-4744-5173-50F3-74BBFF9099C6}"/>
                  </a:ext>
                </a:extLst>
              </p:cNvPr>
              <p:cNvSpPr txBox="1"/>
              <p:nvPr/>
            </p:nvSpPr>
            <p:spPr>
              <a:xfrm>
                <a:off x="7077554" y="5117481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TextBox 2">
                <a:extLst>
                  <a:ext uri="{FF2B5EF4-FFF2-40B4-BE49-F238E27FC236}">
                    <a16:creationId xmlns:a16="http://schemas.microsoft.com/office/drawing/2014/main" id="{F66B035C-8E37-9256-B0FD-FA59BA832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554" y="5117481"/>
                <a:ext cx="1360730" cy="400110"/>
              </a:xfrm>
              <a:prstGeom prst="rect">
                <a:avLst/>
              </a:prstGeom>
              <a:blipFill>
                <a:blip r:embed="rId18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2">
                <a:extLst>
                  <a:ext uri="{FF2B5EF4-FFF2-40B4-BE49-F238E27FC236}">
                    <a16:creationId xmlns:a16="http://schemas.microsoft.com/office/drawing/2014/main" id="{1898E3A0-36A6-294B-13AC-810387081F10}"/>
                  </a:ext>
                </a:extLst>
              </p:cNvPr>
              <p:cNvSpPr txBox="1"/>
              <p:nvPr/>
            </p:nvSpPr>
            <p:spPr>
              <a:xfrm>
                <a:off x="10043136" y="4631535"/>
                <a:ext cx="1889493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Width: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Length: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ℓ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Alphabet: </a:t>
                </a:r>
                <a14:m>
                  <m:oMath xmlns:m="http://schemas.openxmlformats.org/officeDocument/2006/math">
                    <m:r>
                      <a:rPr lang="zh-TW" altLang="en-US" sz="2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𝒢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TextBox 2">
                <a:extLst>
                  <a:ext uri="{FF2B5EF4-FFF2-40B4-BE49-F238E27FC236}">
                    <a16:creationId xmlns:a16="http://schemas.microsoft.com/office/drawing/2014/main" id="{7FC9F2D5-8C41-C105-1E35-588114625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3136" y="4631535"/>
                <a:ext cx="1889493" cy="1292662"/>
              </a:xfrm>
              <a:prstGeom prst="rect">
                <a:avLst/>
              </a:prstGeom>
              <a:blipFill>
                <a:blip r:embed="rId19"/>
                <a:stretch>
                  <a:fillRect l="-5806" t="-3774"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2">
                <a:extLst>
                  <a:ext uri="{FF2B5EF4-FFF2-40B4-BE49-F238E27FC236}">
                    <a16:creationId xmlns:a16="http://schemas.microsoft.com/office/drawing/2014/main" id="{F2110BF7-98F0-A71E-2701-B96496676816}"/>
                  </a:ext>
                </a:extLst>
              </p:cNvPr>
              <p:cNvSpPr txBox="1"/>
              <p:nvPr/>
            </p:nvSpPr>
            <p:spPr>
              <a:xfrm>
                <a:off x="194003" y="3255019"/>
                <a:ext cx="11803993" cy="566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∧⋯∧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∧</m:t>
                          </m:r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\</m:t>
                                  </m:r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US" altLang="zh-TW" sz="2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∧⋯∧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ℓ</m:t>
                                  </m:r>
                                </m:sub>
                                <m:sup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ℓ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accent2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2">
                <a:extLst>
                  <a:ext uri="{FF2B5EF4-FFF2-40B4-BE49-F238E27FC236}">
                    <a16:creationId xmlns:a16="http://schemas.microsoft.com/office/drawing/2014/main" id="{F2110BF7-98F0-A71E-2701-B96496676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03" y="3255019"/>
                <a:ext cx="11803993" cy="56663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48BADE89-DBDD-21C2-3E56-3AEEEAF07924}"/>
                  </a:ext>
                </a:extLst>
              </p:cNvPr>
              <p:cNvSpPr txBox="1"/>
              <p:nvPr/>
            </p:nvSpPr>
            <p:spPr>
              <a:xfrm>
                <a:off x="0" y="3894955"/>
                <a:ext cx="2971800" cy="431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2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sz="2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TW" sz="22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altLang="zh-TW" sz="2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2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ℓ</m:t>
                        </m:r>
                      </m:sub>
                      <m:sup>
                        <m:r>
                          <a:rPr lang="en-US" altLang="zh-TW" sz="2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zh-TW" sz="2200" b="0" dirty="0">
                    <a:solidFill>
                      <a:schemeClr val="accent2"/>
                    </a:solidFill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200" dirty="0">
                    <a:solidFill>
                      <a:schemeClr val="accent2"/>
                    </a:solidFill>
                    <a:latin typeface="Calibri (Body)"/>
                    <a:cs typeface="Times New Roman" panose="02020603050405020304" pitchFamily="18" charset="0"/>
                  </a:rPr>
                  <a:t>are correlated</a:t>
                </a:r>
                <a:endParaRPr lang="en-US" altLang="zh-TW" sz="2200" b="0" dirty="0">
                  <a:solidFill>
                    <a:schemeClr val="accent2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48BADE89-DBDD-21C2-3E56-3AEEEAF07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94955"/>
                <a:ext cx="2971800" cy="431465"/>
              </a:xfrm>
              <a:prstGeom prst="rect">
                <a:avLst/>
              </a:prstGeom>
              <a:blipFill>
                <a:blip r:embed="rId21"/>
                <a:stretch>
                  <a:fillRect t="-9859" b="-267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9F941215-4FE7-4C94-F0CF-317E4345A61B}"/>
                  </a:ext>
                </a:extLst>
              </p:cNvPr>
              <p:cNvSpPr txBox="1"/>
              <p:nvPr/>
            </p:nvSpPr>
            <p:spPr>
              <a:xfrm rot="5400000">
                <a:off x="5728878" y="2605394"/>
                <a:ext cx="73424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0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</m:oMath>
                  </m:oMathPara>
                </a14:m>
                <a:endParaRPr lang="en-US" altLang="zh-TW" sz="40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9F941215-4FE7-4C94-F0CF-317E4345A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728878" y="2605394"/>
                <a:ext cx="734241" cy="70788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1">
            <a:extLst>
              <a:ext uri="{FF2B5EF4-FFF2-40B4-BE49-F238E27FC236}">
                <a16:creationId xmlns:a16="http://schemas.microsoft.com/office/drawing/2014/main" id="{AB8CCFB1-DA48-7F33-BAE1-D93F880EF0A0}"/>
              </a:ext>
            </a:extLst>
          </p:cNvPr>
          <p:cNvSpPr txBox="1"/>
          <p:nvPr/>
        </p:nvSpPr>
        <p:spPr>
          <a:xfrm>
            <a:off x="540407" y="404984"/>
            <a:ext cx="4421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Recycle Randomness</a:t>
            </a:r>
            <a:endParaRPr lang="en-US" altLang="zh-CN" sz="3200" b="1" spc="300" dirty="0">
              <a:solidFill>
                <a:srgbClr val="7030A0"/>
              </a:solidFill>
              <a:latin typeface="Calibri (Body)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2">
                <a:extLst>
                  <a:ext uri="{FF2B5EF4-FFF2-40B4-BE49-F238E27FC236}">
                    <a16:creationId xmlns:a16="http://schemas.microsoft.com/office/drawing/2014/main" id="{66DB305A-C96B-945E-2867-3D6CB1A29FB8}"/>
                  </a:ext>
                </a:extLst>
              </p:cNvPr>
              <p:cNvSpPr txBox="1"/>
              <p:nvPr/>
            </p:nvSpPr>
            <p:spPr>
              <a:xfrm>
                <a:off x="1817530" y="6204789"/>
                <a:ext cx="109113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2">
                <a:extLst>
                  <a:ext uri="{FF2B5EF4-FFF2-40B4-BE49-F238E27FC236}">
                    <a16:creationId xmlns:a16="http://schemas.microsoft.com/office/drawing/2014/main" id="{66DB305A-C96B-945E-2867-3D6CB1A29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6204789"/>
                <a:ext cx="1091130" cy="49244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2">
                <a:extLst>
                  <a:ext uri="{FF2B5EF4-FFF2-40B4-BE49-F238E27FC236}">
                    <a16:creationId xmlns:a16="http://schemas.microsoft.com/office/drawing/2014/main" id="{5052FE9E-9CD4-7087-C838-640A9C749F30}"/>
                  </a:ext>
                </a:extLst>
              </p:cNvPr>
              <p:cNvSpPr txBox="1"/>
              <p:nvPr/>
            </p:nvSpPr>
            <p:spPr>
              <a:xfrm>
                <a:off x="3328711" y="6204789"/>
                <a:ext cx="109113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2">
                <a:extLst>
                  <a:ext uri="{FF2B5EF4-FFF2-40B4-BE49-F238E27FC236}">
                    <a16:creationId xmlns:a16="http://schemas.microsoft.com/office/drawing/2014/main" id="{5052FE9E-9CD4-7087-C838-640A9C749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711" y="6204789"/>
                <a:ext cx="1091130" cy="49244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2">
                <a:extLst>
                  <a:ext uri="{FF2B5EF4-FFF2-40B4-BE49-F238E27FC236}">
                    <a16:creationId xmlns:a16="http://schemas.microsoft.com/office/drawing/2014/main" id="{A5A9B06F-A9E9-B175-3C04-654EC4783E5A}"/>
                  </a:ext>
                </a:extLst>
              </p:cNvPr>
              <p:cNvSpPr txBox="1"/>
              <p:nvPr/>
            </p:nvSpPr>
            <p:spPr>
              <a:xfrm>
                <a:off x="7226336" y="6204789"/>
                <a:ext cx="1091130" cy="493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2">
                <a:extLst>
                  <a:ext uri="{FF2B5EF4-FFF2-40B4-BE49-F238E27FC236}">
                    <a16:creationId xmlns:a16="http://schemas.microsoft.com/office/drawing/2014/main" id="{A5A9B06F-A9E9-B175-3C04-654EC4783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336" y="6204789"/>
                <a:ext cx="1091130" cy="49314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2">
                <a:extLst>
                  <a:ext uri="{FF2B5EF4-FFF2-40B4-BE49-F238E27FC236}">
                    <a16:creationId xmlns:a16="http://schemas.microsoft.com/office/drawing/2014/main" id="{DB20935D-0DD5-B5A0-926E-2958EF2F70E1}"/>
                  </a:ext>
                </a:extLst>
              </p:cNvPr>
              <p:cNvSpPr txBox="1"/>
              <p:nvPr/>
            </p:nvSpPr>
            <p:spPr>
              <a:xfrm>
                <a:off x="4815373" y="6203347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2">
                <a:extLst>
                  <a:ext uri="{FF2B5EF4-FFF2-40B4-BE49-F238E27FC236}">
                    <a16:creationId xmlns:a16="http://schemas.microsoft.com/office/drawing/2014/main" id="{DB20935D-0DD5-B5A0-926E-2958EF2F7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6203347"/>
                <a:ext cx="2032361" cy="49244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56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0320AE-729D-4BA7-AAA9-64AB557D6A30}"/>
              </a:ext>
            </a:extLst>
          </p:cNvPr>
          <p:cNvSpPr txBox="1"/>
          <p:nvPr/>
        </p:nvSpPr>
        <p:spPr>
          <a:xfrm>
            <a:off x="540407" y="404984"/>
            <a:ext cx="4676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300" dirty="0">
                <a:latin typeface="Calibri (Body)"/>
                <a:cs typeface="Times New Roman" panose="02020603050405020304" pitchFamily="18" charset="0"/>
              </a:rPr>
              <a:t>Min-wise Hash Family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B4C631-730E-B4F3-764F-71F235128B02}"/>
                  </a:ext>
                </a:extLst>
              </p:cNvPr>
              <p:cNvSpPr txBox="1"/>
              <p:nvPr/>
            </p:nvSpPr>
            <p:spPr>
              <a:xfrm>
                <a:off x="540407" y="1440873"/>
                <a:ext cx="10988983" cy="3442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Definition (Min-wise</a:t>
                </a:r>
                <a:r>
                  <a:rPr lang="zh-CN" altLang="en-US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Hash</a:t>
                </a:r>
                <a:r>
                  <a:rPr lang="zh-CN" altLang="en-US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Family</a:t>
                </a:r>
                <a:r>
                  <a:rPr lang="zh-CN" altLang="en-US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[Broder, </a:t>
                </a:r>
                <a:r>
                  <a:rPr lang="en-US" altLang="zh-TW" sz="2400" b="1" dirty="0" err="1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Charikar</a:t>
                </a:r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, Frieze, </a:t>
                </a:r>
                <a:r>
                  <a:rPr lang="en-US" altLang="zh-TW" sz="2400" b="1" dirty="0" err="1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Mitzenmacher</a:t>
                </a:r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’00])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We say</a:t>
                </a:r>
                <a:r>
                  <a:rPr lang="en-US" altLang="zh-TW" sz="2400" b="0" dirty="0">
                    <a:solidFill>
                      <a:schemeClr val="accent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ℋ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: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</m:d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is a min-wise hash family with (</a:t>
                </a:r>
                <a:r>
                  <a:rPr lang="en-US" altLang="zh-CN" sz="2400" b="0" dirty="0">
                    <a:latin typeface="Calibri (Body)"/>
                    <a:cs typeface="Times New Roman" panose="02020603050405020304" pitchFamily="18" charset="0"/>
                  </a:rPr>
                  <a:t>multiplicative) error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altLang="zh-CN" sz="2400" b="0" dirty="0">
                    <a:latin typeface="Calibri (Body)"/>
                    <a:cs typeface="Times New Roman" panose="02020603050405020304" pitchFamily="18" charset="0"/>
                  </a:rPr>
                  <a:t>,</a:t>
                </a: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if for any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⊆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func>
                                <m:funcPr>
                                  <m:ctrlP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\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d>
                        </m:e>
                      </m:func>
                      <m:box>
                        <m:boxPr>
                          <m:ctrlPr>
                            <a:rPr lang="en-US" altLang="zh-TW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boxPr>
                        <m:e>
                          <m:r>
                            <a:rPr lang="en-US" altLang="zh-TW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≔</m:t>
                          </m:r>
                        </m:e>
                      </m:box>
                      <m:func>
                        <m:funcPr>
                          <m:ctrlP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func>
                                <m:funcPr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240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\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1±</m:t>
                          </m:r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</m:den>
                      </m:f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altLang="zh-TW" sz="2400" b="0" dirty="0">
                  <a:latin typeface="Calibri (Body)"/>
                  <a:cs typeface="Times New Roman" panose="02020603050405020304" pitchFamily="18" charset="0"/>
                </a:endParaRPr>
              </a:p>
              <a:p>
                <a:endParaRPr lang="en-US" altLang="zh-TW" sz="2400" b="0" dirty="0">
                  <a:latin typeface="Calibri (Body)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Play a crucial role in the design of graph algorithms and streaming algorithms. </a:t>
                </a: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Applications in </a:t>
                </a:r>
                <a:r>
                  <a:rPr lang="en-US" altLang="zh-CN" sz="2400" dirty="0"/>
                  <a:t>similarity estimation </a:t>
                </a:r>
                <a:r>
                  <a:rPr lang="en-US" altLang="zh-CN" sz="2400" dirty="0">
                    <a:solidFill>
                      <a:srgbClr val="7030A0"/>
                    </a:solidFill>
                  </a:rPr>
                  <a:t>[Cohen, Datar, Fujiwara, Gionis, Indyk, Motwani, Ullman, Yang ’01]</a:t>
                </a:r>
                <a:r>
                  <a:rPr lang="en-US" altLang="zh-CN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-sampler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[</a:t>
                </a:r>
                <a:r>
                  <a:rPr lang="en-US" altLang="zh-TW" sz="2400" dirty="0" err="1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Cormode</a:t>
                </a:r>
                <a:r>
                  <a:rPr lang="en-US" altLang="zh-TW" sz="24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, Firmani </a:t>
                </a:r>
                <a:r>
                  <a:rPr lang="en-US" altLang="zh-CN" sz="2400" dirty="0">
                    <a:solidFill>
                      <a:srgbClr val="7030A0"/>
                    </a:solidFill>
                  </a:rPr>
                  <a:t>’14]</a:t>
                </a: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, etc.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B4C631-730E-B4F3-764F-71F235128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7" y="1440873"/>
                <a:ext cx="10988983" cy="3442033"/>
              </a:xfrm>
              <a:prstGeom prst="rect">
                <a:avLst/>
              </a:prstGeom>
              <a:blipFill>
                <a:blip r:embed="rId2"/>
                <a:stretch>
                  <a:fillRect l="-888" t="-1416" r="-610" b="-30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746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7E0CB-5D7C-81C6-4BFF-85C73AE22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5A4952-7DDE-F165-AF46-9BE56CB8C98F}"/>
              </a:ext>
            </a:extLst>
          </p:cNvPr>
          <p:cNvSpPr txBox="1"/>
          <p:nvPr/>
        </p:nvSpPr>
        <p:spPr>
          <a:xfrm>
            <a:off x="540407" y="404984"/>
            <a:ext cx="4677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Nisan-Zuckerman PRG</a:t>
            </a:r>
            <a:endParaRPr lang="en-US" altLang="zh-CN" sz="3200" b="1" spc="300" dirty="0">
              <a:solidFill>
                <a:srgbClr val="7030A0"/>
              </a:solidFill>
              <a:latin typeface="Calibri (Body)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C00A08-C69B-F695-AAFE-B69C25A277EC}"/>
                  </a:ext>
                </a:extLst>
              </p:cNvPr>
              <p:cNvSpPr txBox="1"/>
              <p:nvPr/>
            </p:nvSpPr>
            <p:spPr>
              <a:xfrm>
                <a:off x="540407" y="1440873"/>
                <a:ext cx="10988983" cy="27892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Definition (Extractor)</a:t>
                </a:r>
                <a:endParaRPr lang="en-US" altLang="zh-TW" sz="2400" b="0" i="0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Ext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: </m:t>
                    </m:r>
                    <m:r>
                      <m:rPr>
                        <m:lit/>
                      </m:rP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0, 1</m:t>
                    </m:r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}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{0, 1}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{0, 1}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sup>
                    </m:sSup>
                  </m:oMath>
                </a14:m>
                <a:r>
                  <a:rPr lang="en-US" altLang="zh-TW" sz="2400" b="0" dirty="0">
                    <a:solidFill>
                      <a:schemeClr val="accent1"/>
                    </a:solidFill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is a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-extractor, if for any random source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over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0, 1</m:t>
                    </m:r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}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with min-entropy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b>
                    </m:sSub>
                    <m:d>
                      <m:d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</m:d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, it holds that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Ext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-close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400" dirty="0">
                  <a:latin typeface="Calibri (Body)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Nisan-Zuckerman PRG: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NZPRG</m:t>
                      </m:r>
                      <m:d>
                        <m:d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ℓ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Ext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,…,</m:t>
                          </m:r>
                          <m:r>
                            <m:rPr>
                              <m:nor/>
                            </m:rPr>
                            <a:rPr lang="en-US" altLang="zh-TW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Ext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ℓ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altLang="zh-TW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from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C00A08-C69B-F695-AAFE-B69C25A27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7" y="1440873"/>
                <a:ext cx="10988983" cy="2789290"/>
              </a:xfrm>
              <a:prstGeom prst="rect">
                <a:avLst/>
              </a:prstGeom>
              <a:blipFill>
                <a:blip r:embed="rId2"/>
                <a:stretch>
                  <a:fillRect l="-888" t="-1747" r="-832" b="-2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304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A79C9-AD9F-AE1D-702A-FB50F3AE0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5908EC-DB62-9F2C-812F-B63DCB4931E8}"/>
              </a:ext>
            </a:extLst>
          </p:cNvPr>
          <p:cNvSpPr txBox="1"/>
          <p:nvPr/>
        </p:nvSpPr>
        <p:spPr>
          <a:xfrm>
            <a:off x="540407" y="404984"/>
            <a:ext cx="4677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Nisan-Zuckerman PRG</a:t>
            </a:r>
            <a:endParaRPr lang="en-US" altLang="zh-CN" sz="3200" b="1" spc="300" dirty="0">
              <a:solidFill>
                <a:srgbClr val="7030A0"/>
              </a:solidFill>
              <a:latin typeface="Calibri (Body)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2">
                <a:extLst>
                  <a:ext uri="{FF2B5EF4-FFF2-40B4-BE49-F238E27FC236}">
                    <a16:creationId xmlns:a16="http://schemas.microsoft.com/office/drawing/2014/main" id="{288D6DD6-FA38-271D-E6CD-432DE23FC41E}"/>
                  </a:ext>
                </a:extLst>
              </p:cNvPr>
              <p:cNvSpPr txBox="1"/>
              <p:nvPr/>
            </p:nvSpPr>
            <p:spPr>
              <a:xfrm>
                <a:off x="194003" y="1457561"/>
                <a:ext cx="11803993" cy="566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∧⋯∧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∧</m:t>
                          </m:r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\</m:t>
                                  </m:r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US" altLang="zh-TW" sz="2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∧⋯∧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ℓ</m:t>
                                  </m:r>
                                </m:sub>
                                <m:sup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ℓ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accent2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2">
                <a:extLst>
                  <a:ext uri="{FF2B5EF4-FFF2-40B4-BE49-F238E27FC236}">
                    <a16:creationId xmlns:a16="http://schemas.microsoft.com/office/drawing/2014/main" id="{288D6DD6-FA38-271D-E6CD-432DE23FC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03" y="1457561"/>
                <a:ext cx="11803993" cy="5666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椭圆 20">
            <a:extLst>
              <a:ext uri="{FF2B5EF4-FFF2-40B4-BE49-F238E27FC236}">
                <a16:creationId xmlns:a16="http://schemas.microsoft.com/office/drawing/2014/main" id="{A76959FD-D25B-8210-A3A9-3051403D2253}"/>
              </a:ext>
            </a:extLst>
          </p:cNvPr>
          <p:cNvSpPr/>
          <p:nvPr/>
        </p:nvSpPr>
        <p:spPr>
          <a:xfrm>
            <a:off x="1649895" y="5248978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9E55B6A5-918E-40AF-4F70-241A522C776C}"/>
              </a:ext>
            </a:extLst>
          </p:cNvPr>
          <p:cNvSpPr/>
          <p:nvPr/>
        </p:nvSpPr>
        <p:spPr>
          <a:xfrm>
            <a:off x="3110094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C36A2EBD-E772-4C05-3EF8-C673B42E6DAC}"/>
              </a:ext>
            </a:extLst>
          </p:cNvPr>
          <p:cNvSpPr/>
          <p:nvPr/>
        </p:nvSpPr>
        <p:spPr>
          <a:xfrm>
            <a:off x="3110094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2144EB5C-C5AB-4F17-FA51-186A9FAFDB68}"/>
              </a:ext>
            </a:extLst>
          </p:cNvPr>
          <p:cNvSpPr/>
          <p:nvPr/>
        </p:nvSpPr>
        <p:spPr>
          <a:xfrm>
            <a:off x="4470824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64F70028-54FB-7AF2-83C6-178484C5E25A}"/>
              </a:ext>
            </a:extLst>
          </p:cNvPr>
          <p:cNvSpPr/>
          <p:nvPr/>
        </p:nvSpPr>
        <p:spPr>
          <a:xfrm>
            <a:off x="4470824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6DD6B6F6-3913-9972-69D2-932B058852D2}"/>
                  </a:ext>
                </a:extLst>
              </p:cNvPr>
              <p:cNvSpPr txBox="1"/>
              <p:nvPr/>
            </p:nvSpPr>
            <p:spPr>
              <a:xfrm>
                <a:off x="4815373" y="4501782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55E45FA4-2990-1C3C-D31D-661787837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4501782"/>
                <a:ext cx="2032361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2">
                <a:extLst>
                  <a:ext uri="{FF2B5EF4-FFF2-40B4-BE49-F238E27FC236}">
                    <a16:creationId xmlns:a16="http://schemas.microsoft.com/office/drawing/2014/main" id="{ACF59775-963A-D608-14AC-02B13B548461}"/>
                  </a:ext>
                </a:extLst>
              </p:cNvPr>
              <p:cNvSpPr txBox="1"/>
              <p:nvPr/>
            </p:nvSpPr>
            <p:spPr>
              <a:xfrm>
                <a:off x="4815373" y="5653011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TextBox 2">
                <a:extLst>
                  <a:ext uri="{FF2B5EF4-FFF2-40B4-BE49-F238E27FC236}">
                    <a16:creationId xmlns:a16="http://schemas.microsoft.com/office/drawing/2014/main" id="{8039C052-D225-B1FE-F67F-9441FDB69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5653011"/>
                <a:ext cx="2032361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椭圆 31">
            <a:extLst>
              <a:ext uri="{FF2B5EF4-FFF2-40B4-BE49-F238E27FC236}">
                <a16:creationId xmlns:a16="http://schemas.microsoft.com/office/drawing/2014/main" id="{6BCA6FCB-7293-4DAB-101F-94D3069EFEDA}"/>
              </a:ext>
            </a:extLst>
          </p:cNvPr>
          <p:cNvSpPr/>
          <p:nvPr/>
        </p:nvSpPr>
        <p:spPr>
          <a:xfrm>
            <a:off x="7024648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3C25A8D2-F22C-3B3C-D749-4DC018D84CBE}"/>
              </a:ext>
            </a:extLst>
          </p:cNvPr>
          <p:cNvSpPr/>
          <p:nvPr/>
        </p:nvSpPr>
        <p:spPr>
          <a:xfrm>
            <a:off x="7024648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2">
                <a:extLst>
                  <a:ext uri="{FF2B5EF4-FFF2-40B4-BE49-F238E27FC236}">
                    <a16:creationId xmlns:a16="http://schemas.microsoft.com/office/drawing/2014/main" id="{735552A5-BADC-110C-B74A-C066588A029B}"/>
                  </a:ext>
                </a:extLst>
              </p:cNvPr>
              <p:cNvSpPr txBox="1"/>
              <p:nvPr/>
            </p:nvSpPr>
            <p:spPr>
              <a:xfrm>
                <a:off x="423337" y="5089936"/>
                <a:ext cx="1379949" cy="431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TW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start</m:t>
                          </m:r>
                        </m:sub>
                      </m:sSub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2">
                <a:extLst>
                  <a:ext uri="{FF2B5EF4-FFF2-40B4-BE49-F238E27FC236}">
                    <a16:creationId xmlns:a16="http://schemas.microsoft.com/office/drawing/2014/main" id="{D4C859F0-9EFE-8411-5990-AC0FC1790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37" y="5089936"/>
                <a:ext cx="1379949" cy="431465"/>
              </a:xfrm>
              <a:prstGeom prst="rect">
                <a:avLst/>
              </a:prstGeom>
              <a:blipFill>
                <a:blip r:embed="rId13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2">
                <a:extLst>
                  <a:ext uri="{FF2B5EF4-FFF2-40B4-BE49-F238E27FC236}">
                    <a16:creationId xmlns:a16="http://schemas.microsoft.com/office/drawing/2014/main" id="{CA9A4E09-462F-8E72-6E77-95C59BAF89E2}"/>
                  </a:ext>
                </a:extLst>
              </p:cNvPr>
              <p:cNvSpPr txBox="1"/>
              <p:nvPr/>
            </p:nvSpPr>
            <p:spPr>
              <a:xfrm>
                <a:off x="8400634" y="4494024"/>
                <a:ext cx="13799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reject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2">
                <a:extLst>
                  <a:ext uri="{FF2B5EF4-FFF2-40B4-BE49-F238E27FC236}">
                    <a16:creationId xmlns:a16="http://schemas.microsoft.com/office/drawing/2014/main" id="{34650ED2-553F-8347-4D8C-77F17C850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634" y="4494024"/>
                <a:ext cx="1379949" cy="430887"/>
              </a:xfrm>
              <a:prstGeom prst="rect">
                <a:avLst/>
              </a:prstGeom>
              <a:blipFill>
                <a:blip r:embed="rId14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5D78308B-D773-8CAA-BEEB-8F077C1BB0CF}"/>
                  </a:ext>
                </a:extLst>
              </p:cNvPr>
              <p:cNvSpPr txBox="1"/>
              <p:nvPr/>
            </p:nvSpPr>
            <p:spPr>
              <a:xfrm>
                <a:off x="8422632" y="5662517"/>
                <a:ext cx="13799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accept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E180E3DD-BBB3-DE97-B470-CC69BBA7A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632" y="5662517"/>
                <a:ext cx="1379949" cy="430887"/>
              </a:xfrm>
              <a:prstGeom prst="rect">
                <a:avLst/>
              </a:prstGeom>
              <a:blipFill>
                <a:blip r:embed="rId15"/>
                <a:stretch>
                  <a:fillRect b="-12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椭圆 36">
            <a:extLst>
              <a:ext uri="{FF2B5EF4-FFF2-40B4-BE49-F238E27FC236}">
                <a16:creationId xmlns:a16="http://schemas.microsoft.com/office/drawing/2014/main" id="{CA41E014-25BB-F8FF-C431-AEEE33C11C63}"/>
              </a:ext>
            </a:extLst>
          </p:cNvPr>
          <p:cNvSpPr/>
          <p:nvPr/>
        </p:nvSpPr>
        <p:spPr>
          <a:xfrm>
            <a:off x="8385378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047E5D5A-161F-8754-6979-5FB4656638BD}"/>
              </a:ext>
            </a:extLst>
          </p:cNvPr>
          <p:cNvSpPr/>
          <p:nvPr/>
        </p:nvSpPr>
        <p:spPr>
          <a:xfrm>
            <a:off x="8385378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8A99825C-FB42-CA56-2FD8-6F09E91FE9BF}"/>
              </a:ext>
            </a:extLst>
          </p:cNvPr>
          <p:cNvCxnSpPr>
            <a:stCxn id="34" idx="3"/>
            <a:endCxn id="23" idx="3"/>
          </p:cNvCxnSpPr>
          <p:nvPr/>
        </p:nvCxnSpPr>
        <p:spPr>
          <a:xfrm flipV="1">
            <a:off x="1803286" y="4807850"/>
            <a:ext cx="1331358" cy="4978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493D9928-F9D7-345B-8594-AFE7B3B86157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1773652" y="5416613"/>
            <a:ext cx="1336442" cy="4831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B0D4FCD3-8835-42DE-A1CF-7A0FE111153B}"/>
                  </a:ext>
                </a:extLst>
              </p:cNvPr>
              <p:cNvSpPr txBox="1"/>
              <p:nvPr/>
            </p:nvSpPr>
            <p:spPr>
              <a:xfrm>
                <a:off x="1596738" y="5610646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9FD9584B-C16B-528B-5C04-836EBE45E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738" y="5610646"/>
                <a:ext cx="1360730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2">
                <a:extLst>
                  <a:ext uri="{FF2B5EF4-FFF2-40B4-BE49-F238E27FC236}">
                    <a16:creationId xmlns:a16="http://schemas.microsoft.com/office/drawing/2014/main" id="{B77A9AEF-CA51-A18B-FD8F-805A1333C668}"/>
                  </a:ext>
                </a:extLst>
              </p:cNvPr>
              <p:cNvSpPr txBox="1"/>
              <p:nvPr/>
            </p:nvSpPr>
            <p:spPr>
              <a:xfrm>
                <a:off x="1569269" y="4631535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2">
                <a:extLst>
                  <a:ext uri="{FF2B5EF4-FFF2-40B4-BE49-F238E27FC236}">
                    <a16:creationId xmlns:a16="http://schemas.microsoft.com/office/drawing/2014/main" id="{AE40A21F-7D1A-0563-4976-4BA69882F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269" y="4631535"/>
                <a:ext cx="136073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AB8D4F4A-F28E-A2E6-F664-9600F6321ADD}"/>
              </a:ext>
            </a:extLst>
          </p:cNvPr>
          <p:cNvCxnSpPr>
            <a:stCxn id="23" idx="6"/>
            <a:endCxn id="28" idx="2"/>
          </p:cNvCxnSpPr>
          <p:nvPr/>
        </p:nvCxnSpPr>
        <p:spPr>
          <a:xfrm>
            <a:off x="3277729" y="4748583"/>
            <a:ext cx="119309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99D99D88-1EC8-F037-9F7D-7F904E1BD972}"/>
              </a:ext>
            </a:extLst>
          </p:cNvPr>
          <p:cNvCxnSpPr>
            <a:stCxn id="27" idx="0"/>
            <a:endCxn id="28" idx="3"/>
          </p:cNvCxnSpPr>
          <p:nvPr/>
        </p:nvCxnSpPr>
        <p:spPr>
          <a:xfrm flipV="1">
            <a:off x="3193912" y="4807850"/>
            <a:ext cx="1301462" cy="1008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84FCDE02-184B-E178-5572-C3CD46F336EA}"/>
              </a:ext>
            </a:extLst>
          </p:cNvPr>
          <p:cNvCxnSpPr>
            <a:stCxn id="27" idx="6"/>
            <a:endCxn id="29" idx="2"/>
          </p:cNvCxnSpPr>
          <p:nvPr/>
        </p:nvCxnSpPr>
        <p:spPr>
          <a:xfrm>
            <a:off x="3277729" y="5899812"/>
            <a:ext cx="11930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2">
                <a:extLst>
                  <a:ext uri="{FF2B5EF4-FFF2-40B4-BE49-F238E27FC236}">
                    <a16:creationId xmlns:a16="http://schemas.microsoft.com/office/drawing/2014/main" id="{CCC304F6-BEA6-CCBA-A9CE-FCF834E4DD6D}"/>
                  </a:ext>
                </a:extLst>
              </p:cNvPr>
              <p:cNvSpPr txBox="1"/>
              <p:nvPr/>
            </p:nvSpPr>
            <p:spPr>
              <a:xfrm>
                <a:off x="3181207" y="5912300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TextBox 2">
                <a:extLst>
                  <a:ext uri="{FF2B5EF4-FFF2-40B4-BE49-F238E27FC236}">
                    <a16:creationId xmlns:a16="http://schemas.microsoft.com/office/drawing/2014/main" id="{73EF73F6-E576-F865-DBD0-C7BC508D5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207" y="5912300"/>
                <a:ext cx="136073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2">
                <a:extLst>
                  <a:ext uri="{FF2B5EF4-FFF2-40B4-BE49-F238E27FC236}">
                    <a16:creationId xmlns:a16="http://schemas.microsoft.com/office/drawing/2014/main" id="{2305C78B-F9BA-2DF0-0537-825367390E6F}"/>
                  </a:ext>
                </a:extLst>
              </p:cNvPr>
              <p:cNvSpPr txBox="1"/>
              <p:nvPr/>
            </p:nvSpPr>
            <p:spPr>
              <a:xfrm>
                <a:off x="3150296" y="5112809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5" name="TextBox 2">
                <a:extLst>
                  <a:ext uri="{FF2B5EF4-FFF2-40B4-BE49-F238E27FC236}">
                    <a16:creationId xmlns:a16="http://schemas.microsoft.com/office/drawing/2014/main" id="{7D67D9FE-1350-CFF3-7908-ED7633D25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296" y="5112809"/>
                <a:ext cx="1360730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27BF853D-63B1-B13A-9FFF-995A4D797525}"/>
              </a:ext>
            </a:extLst>
          </p:cNvPr>
          <p:cNvCxnSpPr/>
          <p:nvPr/>
        </p:nvCxnSpPr>
        <p:spPr>
          <a:xfrm>
            <a:off x="7204987" y="4753255"/>
            <a:ext cx="119309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E76C8981-269E-7B2B-8EFE-2078355014CF}"/>
              </a:ext>
            </a:extLst>
          </p:cNvPr>
          <p:cNvCxnSpPr/>
          <p:nvPr/>
        </p:nvCxnSpPr>
        <p:spPr>
          <a:xfrm flipV="1">
            <a:off x="7121170" y="4812522"/>
            <a:ext cx="1301462" cy="1008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A58438CE-6499-9DDA-0259-877518A02030}"/>
              </a:ext>
            </a:extLst>
          </p:cNvPr>
          <p:cNvCxnSpPr/>
          <p:nvPr/>
        </p:nvCxnSpPr>
        <p:spPr>
          <a:xfrm>
            <a:off x="7204987" y="5904484"/>
            <a:ext cx="11930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2">
                <a:extLst>
                  <a:ext uri="{FF2B5EF4-FFF2-40B4-BE49-F238E27FC236}">
                    <a16:creationId xmlns:a16="http://schemas.microsoft.com/office/drawing/2014/main" id="{0DF789A2-63D0-0D87-37B8-0B5597F7BEC5}"/>
                  </a:ext>
                </a:extLst>
              </p:cNvPr>
              <p:cNvSpPr txBox="1"/>
              <p:nvPr/>
            </p:nvSpPr>
            <p:spPr>
              <a:xfrm>
                <a:off x="7091536" y="5899232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TextBox 2">
                <a:extLst>
                  <a:ext uri="{FF2B5EF4-FFF2-40B4-BE49-F238E27FC236}">
                    <a16:creationId xmlns:a16="http://schemas.microsoft.com/office/drawing/2014/main" id="{5256C8CB-DDC6-4122-478E-3A685DFB3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536" y="5899232"/>
                <a:ext cx="1360730" cy="400110"/>
              </a:xfrm>
              <a:prstGeom prst="rect">
                <a:avLst/>
              </a:prstGeom>
              <a:blipFill>
                <a:blip r:embed="rId20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2">
                <a:extLst>
                  <a:ext uri="{FF2B5EF4-FFF2-40B4-BE49-F238E27FC236}">
                    <a16:creationId xmlns:a16="http://schemas.microsoft.com/office/drawing/2014/main" id="{43057503-3AD2-66F1-C009-12CE167C5092}"/>
                  </a:ext>
                </a:extLst>
              </p:cNvPr>
              <p:cNvSpPr txBox="1"/>
              <p:nvPr/>
            </p:nvSpPr>
            <p:spPr>
              <a:xfrm>
                <a:off x="7077554" y="5117481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TextBox 2">
                <a:extLst>
                  <a:ext uri="{FF2B5EF4-FFF2-40B4-BE49-F238E27FC236}">
                    <a16:creationId xmlns:a16="http://schemas.microsoft.com/office/drawing/2014/main" id="{D9B19302-C4B9-B666-6605-8B6E91436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554" y="5117481"/>
                <a:ext cx="1360730" cy="400110"/>
              </a:xfrm>
              <a:prstGeom prst="rect">
                <a:avLst/>
              </a:prstGeom>
              <a:blipFill>
                <a:blip r:embed="rId21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2">
                <a:extLst>
                  <a:ext uri="{FF2B5EF4-FFF2-40B4-BE49-F238E27FC236}">
                    <a16:creationId xmlns:a16="http://schemas.microsoft.com/office/drawing/2014/main" id="{11973E10-DBB6-D30D-37BC-F8BCAE229A11}"/>
                  </a:ext>
                </a:extLst>
              </p:cNvPr>
              <p:cNvSpPr txBox="1"/>
              <p:nvPr/>
            </p:nvSpPr>
            <p:spPr>
              <a:xfrm>
                <a:off x="10043136" y="4631535"/>
                <a:ext cx="1889493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Width: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Length: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ℓ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Alphabet: </a:t>
                </a:r>
                <a14:m>
                  <m:oMath xmlns:m="http://schemas.openxmlformats.org/officeDocument/2006/math">
                    <m:r>
                      <a:rPr lang="zh-TW" altLang="en-US" sz="2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𝒢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TextBox 2">
                <a:extLst>
                  <a:ext uri="{FF2B5EF4-FFF2-40B4-BE49-F238E27FC236}">
                    <a16:creationId xmlns:a16="http://schemas.microsoft.com/office/drawing/2014/main" id="{DD453A1E-4B5F-3837-3A65-0AB0F25D0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3136" y="4631535"/>
                <a:ext cx="1889493" cy="1292662"/>
              </a:xfrm>
              <a:prstGeom prst="rect">
                <a:avLst/>
              </a:prstGeom>
              <a:blipFill>
                <a:blip r:embed="rId22"/>
                <a:stretch>
                  <a:fillRect l="-5806" t="-3774"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2">
                <a:extLst>
                  <a:ext uri="{FF2B5EF4-FFF2-40B4-BE49-F238E27FC236}">
                    <a16:creationId xmlns:a16="http://schemas.microsoft.com/office/drawing/2014/main" id="{ABF821AA-AA60-052B-7C90-707FEFC4818A}"/>
                  </a:ext>
                </a:extLst>
              </p:cNvPr>
              <p:cNvSpPr txBox="1"/>
              <p:nvPr/>
            </p:nvSpPr>
            <p:spPr>
              <a:xfrm>
                <a:off x="1817530" y="6204789"/>
                <a:ext cx="109113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TextBox 2">
                <a:extLst>
                  <a:ext uri="{FF2B5EF4-FFF2-40B4-BE49-F238E27FC236}">
                    <a16:creationId xmlns:a16="http://schemas.microsoft.com/office/drawing/2014/main" id="{4A33C2FC-6ACF-8250-E2D8-B8B5167B7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6204789"/>
                <a:ext cx="1091130" cy="49244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2">
                <a:extLst>
                  <a:ext uri="{FF2B5EF4-FFF2-40B4-BE49-F238E27FC236}">
                    <a16:creationId xmlns:a16="http://schemas.microsoft.com/office/drawing/2014/main" id="{32EBB58F-F5DC-C50D-FC8E-27F5391C1510}"/>
                  </a:ext>
                </a:extLst>
              </p:cNvPr>
              <p:cNvSpPr txBox="1"/>
              <p:nvPr/>
            </p:nvSpPr>
            <p:spPr>
              <a:xfrm>
                <a:off x="3328711" y="6204789"/>
                <a:ext cx="109113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TextBox 2">
                <a:extLst>
                  <a:ext uri="{FF2B5EF4-FFF2-40B4-BE49-F238E27FC236}">
                    <a16:creationId xmlns:a16="http://schemas.microsoft.com/office/drawing/2014/main" id="{1870153D-C742-3D1C-B866-8C6DB6427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711" y="6204789"/>
                <a:ext cx="1091130" cy="49244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2">
                <a:extLst>
                  <a:ext uri="{FF2B5EF4-FFF2-40B4-BE49-F238E27FC236}">
                    <a16:creationId xmlns:a16="http://schemas.microsoft.com/office/drawing/2014/main" id="{F917859A-E5BF-106D-193C-9160AC073DA8}"/>
                  </a:ext>
                </a:extLst>
              </p:cNvPr>
              <p:cNvSpPr txBox="1"/>
              <p:nvPr/>
            </p:nvSpPr>
            <p:spPr>
              <a:xfrm>
                <a:off x="7226336" y="6204789"/>
                <a:ext cx="1091130" cy="493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TextBox 2">
                <a:extLst>
                  <a:ext uri="{FF2B5EF4-FFF2-40B4-BE49-F238E27FC236}">
                    <a16:creationId xmlns:a16="http://schemas.microsoft.com/office/drawing/2014/main" id="{E8334386-05E1-1AF0-638F-7270E7CB2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336" y="6204789"/>
                <a:ext cx="1091130" cy="49314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2">
                <a:extLst>
                  <a:ext uri="{FF2B5EF4-FFF2-40B4-BE49-F238E27FC236}">
                    <a16:creationId xmlns:a16="http://schemas.microsoft.com/office/drawing/2014/main" id="{6E3986C4-968F-2CCF-9E3A-3515539FBEFF}"/>
                  </a:ext>
                </a:extLst>
              </p:cNvPr>
              <p:cNvSpPr txBox="1"/>
              <p:nvPr/>
            </p:nvSpPr>
            <p:spPr>
              <a:xfrm>
                <a:off x="4815373" y="6203347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" name="TextBox 2">
                <a:extLst>
                  <a:ext uri="{FF2B5EF4-FFF2-40B4-BE49-F238E27FC236}">
                    <a16:creationId xmlns:a16="http://schemas.microsoft.com/office/drawing/2014/main" id="{C291EF80-1DA8-0F80-0819-5F38B96CB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6203347"/>
                <a:ext cx="2032361" cy="49244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A00AA85B-B65B-5440-412E-CA4E248F89F6}"/>
                  </a:ext>
                </a:extLst>
              </p:cNvPr>
              <p:cNvSpPr txBox="1"/>
              <p:nvPr/>
            </p:nvSpPr>
            <p:spPr>
              <a:xfrm>
                <a:off x="3823869" y="2768858"/>
                <a:ext cx="4480044" cy="1140762"/>
              </a:xfrm>
              <a:prstGeom prst="rect">
                <a:avLst/>
              </a:prstGeom>
              <a:noFill/>
              <a:ln w="19050">
                <a:solidFill>
                  <a:srgbClr val="07A39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zh-TW" alt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𝒢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from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A00AA85B-B65B-5440-412E-CA4E248F8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869" y="2768858"/>
                <a:ext cx="4480044" cy="114076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 w="19050">
                <a:solidFill>
                  <a:srgbClr val="07A39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左大括号 2">
            <a:extLst>
              <a:ext uri="{FF2B5EF4-FFF2-40B4-BE49-F238E27FC236}">
                <a16:creationId xmlns:a16="http://schemas.microsoft.com/office/drawing/2014/main" id="{C6A58E5B-5E8D-7D31-747C-742A0458FE7B}"/>
              </a:ext>
            </a:extLst>
          </p:cNvPr>
          <p:cNvSpPr/>
          <p:nvPr/>
        </p:nvSpPr>
        <p:spPr>
          <a:xfrm rot="16200000">
            <a:off x="1562485" y="992512"/>
            <a:ext cx="233611" cy="2205630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F9029177-438C-C9E4-2C49-D29C801F5B0E}"/>
                  </a:ext>
                </a:extLst>
              </p:cNvPr>
              <p:cNvSpPr txBox="1"/>
              <p:nvPr/>
            </p:nvSpPr>
            <p:spPr>
              <a:xfrm>
                <a:off x="-487435" y="2176670"/>
                <a:ext cx="43533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ent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F9029177-438C-C9E4-2C49-D29C801F5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7435" y="2176670"/>
                <a:ext cx="4353338" cy="461665"/>
              </a:xfrm>
              <a:prstGeom prst="rect">
                <a:avLst/>
              </a:prstGeom>
              <a:blipFill>
                <a:blip r:embed="rId2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左大括号 9">
            <a:extLst>
              <a:ext uri="{FF2B5EF4-FFF2-40B4-BE49-F238E27FC236}">
                <a16:creationId xmlns:a16="http://schemas.microsoft.com/office/drawing/2014/main" id="{3B1B6CB5-E75F-7BC1-9059-234DCC6767FE}"/>
              </a:ext>
            </a:extLst>
          </p:cNvPr>
          <p:cNvSpPr/>
          <p:nvPr/>
        </p:nvSpPr>
        <p:spPr>
          <a:xfrm rot="16200000">
            <a:off x="10431832" y="1040694"/>
            <a:ext cx="253660" cy="2113727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2">
                <a:extLst>
                  <a:ext uri="{FF2B5EF4-FFF2-40B4-BE49-F238E27FC236}">
                    <a16:creationId xmlns:a16="http://schemas.microsoft.com/office/drawing/2014/main" id="{41E0DAB9-DDD7-A878-6027-2093ACABC1A1}"/>
                  </a:ext>
                </a:extLst>
              </p:cNvPr>
              <p:cNvSpPr txBox="1"/>
              <p:nvPr/>
            </p:nvSpPr>
            <p:spPr>
              <a:xfrm>
                <a:off x="8475175" y="2161281"/>
                <a:ext cx="4353338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Event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2">
                <a:extLst>
                  <a:ext uri="{FF2B5EF4-FFF2-40B4-BE49-F238E27FC236}">
                    <a16:creationId xmlns:a16="http://schemas.microsoft.com/office/drawing/2014/main" id="{41E0DAB9-DDD7-A878-6027-2093ACABC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5175" y="2161281"/>
                <a:ext cx="4353338" cy="47705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左大括号 12">
            <a:extLst>
              <a:ext uri="{FF2B5EF4-FFF2-40B4-BE49-F238E27FC236}">
                <a16:creationId xmlns:a16="http://schemas.microsoft.com/office/drawing/2014/main" id="{6F28C7DB-10AD-0253-BA79-C7EF7A3B5854}"/>
              </a:ext>
            </a:extLst>
          </p:cNvPr>
          <p:cNvSpPr/>
          <p:nvPr/>
        </p:nvSpPr>
        <p:spPr>
          <a:xfrm rot="16200000">
            <a:off x="5980481" y="15023"/>
            <a:ext cx="241402" cy="4177329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2">
                <a:extLst>
                  <a:ext uri="{FF2B5EF4-FFF2-40B4-BE49-F238E27FC236}">
                    <a16:creationId xmlns:a16="http://schemas.microsoft.com/office/drawing/2014/main" id="{DB876BEA-808B-DDB5-8F7C-265CDEC6A5E7}"/>
                  </a:ext>
                </a:extLst>
              </p:cNvPr>
              <p:cNvSpPr txBox="1"/>
              <p:nvPr/>
            </p:nvSpPr>
            <p:spPr>
              <a:xfrm>
                <a:off x="4002578" y="2181135"/>
                <a:ext cx="4353338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ent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2">
                <a:extLst>
                  <a:ext uri="{FF2B5EF4-FFF2-40B4-BE49-F238E27FC236}">
                    <a16:creationId xmlns:a16="http://schemas.microsoft.com/office/drawing/2014/main" id="{DB876BEA-808B-DDB5-8F7C-265CDEC6A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578" y="2181135"/>
                <a:ext cx="4353338" cy="491417"/>
              </a:xfrm>
              <a:prstGeom prst="rect">
                <a:avLst/>
              </a:prstGeom>
              <a:blipFill>
                <a:blip r:embed="rId30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390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EA27B-2300-EC6B-7F02-C3B6CD8DF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D86CE9-F723-C80B-FC77-0388E43B62BA}"/>
              </a:ext>
            </a:extLst>
          </p:cNvPr>
          <p:cNvSpPr txBox="1"/>
          <p:nvPr/>
        </p:nvSpPr>
        <p:spPr>
          <a:xfrm>
            <a:off x="540407" y="404984"/>
            <a:ext cx="1882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Analysis</a:t>
            </a:r>
            <a:endParaRPr lang="en-US" altLang="zh-CN" sz="3200" b="1" spc="300" dirty="0">
              <a:solidFill>
                <a:srgbClr val="7030A0"/>
              </a:solidFill>
              <a:latin typeface="Calibri (Body)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2">
                <a:extLst>
                  <a:ext uri="{FF2B5EF4-FFF2-40B4-BE49-F238E27FC236}">
                    <a16:creationId xmlns:a16="http://schemas.microsoft.com/office/drawing/2014/main" id="{1B44DC34-DD01-52DA-6E39-090031625CA6}"/>
                  </a:ext>
                </a:extLst>
              </p:cNvPr>
              <p:cNvSpPr txBox="1"/>
              <p:nvPr/>
            </p:nvSpPr>
            <p:spPr>
              <a:xfrm>
                <a:off x="7580117" y="1006135"/>
                <a:ext cx="4480044" cy="1140762"/>
              </a:xfrm>
              <a:prstGeom prst="rect">
                <a:avLst/>
              </a:prstGeom>
              <a:noFill/>
              <a:ln w="19050">
                <a:solidFill>
                  <a:srgbClr val="07A39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zh-TW" alt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𝒢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from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2">
                <a:extLst>
                  <a:ext uri="{FF2B5EF4-FFF2-40B4-BE49-F238E27FC236}">
                    <a16:creationId xmlns:a16="http://schemas.microsoft.com/office/drawing/2014/main" id="{5A841146-3CE3-C0E6-9003-B472F9CC8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0117" y="1006135"/>
                <a:ext cx="4480044" cy="11407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07A39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椭圆 20">
            <a:extLst>
              <a:ext uri="{FF2B5EF4-FFF2-40B4-BE49-F238E27FC236}">
                <a16:creationId xmlns:a16="http://schemas.microsoft.com/office/drawing/2014/main" id="{DA5EE0CF-4659-DF24-4F28-E5033479AAE9}"/>
              </a:ext>
            </a:extLst>
          </p:cNvPr>
          <p:cNvSpPr/>
          <p:nvPr/>
        </p:nvSpPr>
        <p:spPr>
          <a:xfrm>
            <a:off x="1649895" y="5248978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04F41D04-882D-8652-796A-504765DB0E96}"/>
              </a:ext>
            </a:extLst>
          </p:cNvPr>
          <p:cNvSpPr/>
          <p:nvPr/>
        </p:nvSpPr>
        <p:spPr>
          <a:xfrm>
            <a:off x="3110094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03907D2E-CD76-A004-161B-8FFB98FD8BE7}"/>
              </a:ext>
            </a:extLst>
          </p:cNvPr>
          <p:cNvSpPr/>
          <p:nvPr/>
        </p:nvSpPr>
        <p:spPr>
          <a:xfrm>
            <a:off x="3110094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61850D74-E151-F721-FC8B-3156D1E30D9C}"/>
              </a:ext>
            </a:extLst>
          </p:cNvPr>
          <p:cNvSpPr/>
          <p:nvPr/>
        </p:nvSpPr>
        <p:spPr>
          <a:xfrm>
            <a:off x="4470824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8F059108-6C88-8C29-6D5E-C6BC2A8E886C}"/>
              </a:ext>
            </a:extLst>
          </p:cNvPr>
          <p:cNvSpPr/>
          <p:nvPr/>
        </p:nvSpPr>
        <p:spPr>
          <a:xfrm>
            <a:off x="4470824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8D571805-451D-D1D8-F71E-79495043BD23}"/>
                  </a:ext>
                </a:extLst>
              </p:cNvPr>
              <p:cNvSpPr txBox="1"/>
              <p:nvPr/>
            </p:nvSpPr>
            <p:spPr>
              <a:xfrm>
                <a:off x="4815373" y="4501782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E0DB57E7-FB4C-879A-D92B-AF56C7A7A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4501782"/>
                <a:ext cx="2032361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2">
                <a:extLst>
                  <a:ext uri="{FF2B5EF4-FFF2-40B4-BE49-F238E27FC236}">
                    <a16:creationId xmlns:a16="http://schemas.microsoft.com/office/drawing/2014/main" id="{217FC418-228D-F0DB-204D-C44D8B536042}"/>
                  </a:ext>
                </a:extLst>
              </p:cNvPr>
              <p:cNvSpPr txBox="1"/>
              <p:nvPr/>
            </p:nvSpPr>
            <p:spPr>
              <a:xfrm>
                <a:off x="4815373" y="5653011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TextBox 2">
                <a:extLst>
                  <a:ext uri="{FF2B5EF4-FFF2-40B4-BE49-F238E27FC236}">
                    <a16:creationId xmlns:a16="http://schemas.microsoft.com/office/drawing/2014/main" id="{AB2D627B-8A55-DAEC-E6BE-FA068AA21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5653011"/>
                <a:ext cx="2032361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椭圆 31">
            <a:extLst>
              <a:ext uri="{FF2B5EF4-FFF2-40B4-BE49-F238E27FC236}">
                <a16:creationId xmlns:a16="http://schemas.microsoft.com/office/drawing/2014/main" id="{4D99945E-08AF-4A44-1FF9-2B8351167DDB}"/>
              </a:ext>
            </a:extLst>
          </p:cNvPr>
          <p:cNvSpPr/>
          <p:nvPr/>
        </p:nvSpPr>
        <p:spPr>
          <a:xfrm>
            <a:off x="7024648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8C8608CD-EB5F-1638-AFE2-CB5D6B52843F}"/>
              </a:ext>
            </a:extLst>
          </p:cNvPr>
          <p:cNvSpPr/>
          <p:nvPr/>
        </p:nvSpPr>
        <p:spPr>
          <a:xfrm>
            <a:off x="7024648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2">
                <a:extLst>
                  <a:ext uri="{FF2B5EF4-FFF2-40B4-BE49-F238E27FC236}">
                    <a16:creationId xmlns:a16="http://schemas.microsoft.com/office/drawing/2014/main" id="{BB62F49A-D38C-F02F-68C4-D2481B21ACC1}"/>
                  </a:ext>
                </a:extLst>
              </p:cNvPr>
              <p:cNvSpPr txBox="1"/>
              <p:nvPr/>
            </p:nvSpPr>
            <p:spPr>
              <a:xfrm>
                <a:off x="423337" y="5089936"/>
                <a:ext cx="1379949" cy="431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TW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start</m:t>
                          </m:r>
                        </m:sub>
                      </m:sSub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2">
                <a:extLst>
                  <a:ext uri="{FF2B5EF4-FFF2-40B4-BE49-F238E27FC236}">
                    <a16:creationId xmlns:a16="http://schemas.microsoft.com/office/drawing/2014/main" id="{C30E0F21-FC5F-152E-541C-8A761322A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37" y="5089936"/>
                <a:ext cx="1379949" cy="431465"/>
              </a:xfrm>
              <a:prstGeom prst="rect">
                <a:avLst/>
              </a:prstGeom>
              <a:blipFill>
                <a:blip r:embed="rId13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2">
                <a:extLst>
                  <a:ext uri="{FF2B5EF4-FFF2-40B4-BE49-F238E27FC236}">
                    <a16:creationId xmlns:a16="http://schemas.microsoft.com/office/drawing/2014/main" id="{9A6B9691-3B61-98F0-42EC-76BE10DE1D30}"/>
                  </a:ext>
                </a:extLst>
              </p:cNvPr>
              <p:cNvSpPr txBox="1"/>
              <p:nvPr/>
            </p:nvSpPr>
            <p:spPr>
              <a:xfrm>
                <a:off x="8400634" y="4494024"/>
                <a:ext cx="13799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reject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2">
                <a:extLst>
                  <a:ext uri="{FF2B5EF4-FFF2-40B4-BE49-F238E27FC236}">
                    <a16:creationId xmlns:a16="http://schemas.microsoft.com/office/drawing/2014/main" id="{A54068CE-9CDA-50CC-A38E-7EBD1133F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634" y="4494024"/>
                <a:ext cx="1379949" cy="430887"/>
              </a:xfrm>
              <a:prstGeom prst="rect">
                <a:avLst/>
              </a:prstGeom>
              <a:blipFill>
                <a:blip r:embed="rId14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5DCEE59E-EDE2-7E61-3338-B3D84BB8487A}"/>
                  </a:ext>
                </a:extLst>
              </p:cNvPr>
              <p:cNvSpPr txBox="1"/>
              <p:nvPr/>
            </p:nvSpPr>
            <p:spPr>
              <a:xfrm>
                <a:off x="8422632" y="5662517"/>
                <a:ext cx="13799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accept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E69E2289-5AFC-86D3-B2CE-864DA1BB4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632" y="5662517"/>
                <a:ext cx="1379949" cy="430887"/>
              </a:xfrm>
              <a:prstGeom prst="rect">
                <a:avLst/>
              </a:prstGeom>
              <a:blipFill>
                <a:blip r:embed="rId15"/>
                <a:stretch>
                  <a:fillRect b="-12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椭圆 36">
            <a:extLst>
              <a:ext uri="{FF2B5EF4-FFF2-40B4-BE49-F238E27FC236}">
                <a16:creationId xmlns:a16="http://schemas.microsoft.com/office/drawing/2014/main" id="{E8830030-84AA-29EF-56C8-9A134A594015}"/>
              </a:ext>
            </a:extLst>
          </p:cNvPr>
          <p:cNvSpPr/>
          <p:nvPr/>
        </p:nvSpPr>
        <p:spPr>
          <a:xfrm>
            <a:off x="8385378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7BB2865F-48B6-EE56-F0FB-DFC7AE304391}"/>
              </a:ext>
            </a:extLst>
          </p:cNvPr>
          <p:cNvSpPr/>
          <p:nvPr/>
        </p:nvSpPr>
        <p:spPr>
          <a:xfrm>
            <a:off x="8385378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FFC85249-04E7-B96B-E36A-B6FE3E9A43F8}"/>
              </a:ext>
            </a:extLst>
          </p:cNvPr>
          <p:cNvCxnSpPr>
            <a:stCxn id="34" idx="3"/>
            <a:endCxn id="23" idx="3"/>
          </p:cNvCxnSpPr>
          <p:nvPr/>
        </p:nvCxnSpPr>
        <p:spPr>
          <a:xfrm flipV="1">
            <a:off x="1803286" y="4807850"/>
            <a:ext cx="1331358" cy="4978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96FE522B-6F17-750D-DC5C-B59A818CAD17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1773652" y="5416613"/>
            <a:ext cx="1336442" cy="4831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B739EA7A-9B61-DDFB-502F-54EF79AEE5F2}"/>
                  </a:ext>
                </a:extLst>
              </p:cNvPr>
              <p:cNvSpPr txBox="1"/>
              <p:nvPr/>
            </p:nvSpPr>
            <p:spPr>
              <a:xfrm>
                <a:off x="1596738" y="5610646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A90CB441-97C4-AE06-4534-5CEEB5548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738" y="5610646"/>
                <a:ext cx="1360730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2">
                <a:extLst>
                  <a:ext uri="{FF2B5EF4-FFF2-40B4-BE49-F238E27FC236}">
                    <a16:creationId xmlns:a16="http://schemas.microsoft.com/office/drawing/2014/main" id="{698C7DDF-B57F-3A8E-9E91-09C83534BF28}"/>
                  </a:ext>
                </a:extLst>
              </p:cNvPr>
              <p:cNvSpPr txBox="1"/>
              <p:nvPr/>
            </p:nvSpPr>
            <p:spPr>
              <a:xfrm>
                <a:off x="1569269" y="4631535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2">
                <a:extLst>
                  <a:ext uri="{FF2B5EF4-FFF2-40B4-BE49-F238E27FC236}">
                    <a16:creationId xmlns:a16="http://schemas.microsoft.com/office/drawing/2014/main" id="{2B707D0E-2769-1B4A-A344-85071EB61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269" y="4631535"/>
                <a:ext cx="136073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736B9AAC-C5E5-9EE7-89C0-87C6F5BEBCEC}"/>
              </a:ext>
            </a:extLst>
          </p:cNvPr>
          <p:cNvCxnSpPr>
            <a:cxnSpLocks/>
            <a:stCxn id="23" idx="6"/>
            <a:endCxn id="28" idx="2"/>
          </p:cNvCxnSpPr>
          <p:nvPr/>
        </p:nvCxnSpPr>
        <p:spPr>
          <a:xfrm>
            <a:off x="3277729" y="4748583"/>
            <a:ext cx="119309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FEC088EB-8854-3F6D-73E9-FBE7A67FB74A}"/>
              </a:ext>
            </a:extLst>
          </p:cNvPr>
          <p:cNvCxnSpPr>
            <a:stCxn id="27" idx="0"/>
            <a:endCxn id="28" idx="3"/>
          </p:cNvCxnSpPr>
          <p:nvPr/>
        </p:nvCxnSpPr>
        <p:spPr>
          <a:xfrm flipV="1">
            <a:off x="3193912" y="4807850"/>
            <a:ext cx="1301462" cy="1008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F18064BE-855E-3851-F053-A55BDE29F6AA}"/>
              </a:ext>
            </a:extLst>
          </p:cNvPr>
          <p:cNvCxnSpPr>
            <a:stCxn id="27" idx="6"/>
            <a:endCxn id="29" idx="2"/>
          </p:cNvCxnSpPr>
          <p:nvPr/>
        </p:nvCxnSpPr>
        <p:spPr>
          <a:xfrm>
            <a:off x="3277729" y="5899812"/>
            <a:ext cx="11930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2">
                <a:extLst>
                  <a:ext uri="{FF2B5EF4-FFF2-40B4-BE49-F238E27FC236}">
                    <a16:creationId xmlns:a16="http://schemas.microsoft.com/office/drawing/2014/main" id="{B81C8B53-8A88-4FE6-2D2D-CAD2BA209DFF}"/>
                  </a:ext>
                </a:extLst>
              </p:cNvPr>
              <p:cNvSpPr txBox="1"/>
              <p:nvPr/>
            </p:nvSpPr>
            <p:spPr>
              <a:xfrm>
                <a:off x="3181207" y="5912300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TextBox 2">
                <a:extLst>
                  <a:ext uri="{FF2B5EF4-FFF2-40B4-BE49-F238E27FC236}">
                    <a16:creationId xmlns:a16="http://schemas.microsoft.com/office/drawing/2014/main" id="{0C778BF8-2E35-3AD0-7A04-FEF751A62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207" y="5912300"/>
                <a:ext cx="136073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2">
                <a:extLst>
                  <a:ext uri="{FF2B5EF4-FFF2-40B4-BE49-F238E27FC236}">
                    <a16:creationId xmlns:a16="http://schemas.microsoft.com/office/drawing/2014/main" id="{94753237-9F3E-EBB2-398B-53F4636C7276}"/>
                  </a:ext>
                </a:extLst>
              </p:cNvPr>
              <p:cNvSpPr txBox="1"/>
              <p:nvPr/>
            </p:nvSpPr>
            <p:spPr>
              <a:xfrm>
                <a:off x="3150296" y="5112809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5" name="TextBox 2">
                <a:extLst>
                  <a:ext uri="{FF2B5EF4-FFF2-40B4-BE49-F238E27FC236}">
                    <a16:creationId xmlns:a16="http://schemas.microsoft.com/office/drawing/2014/main" id="{12A48781-9A90-D8D9-41A4-13537A9B7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296" y="5112809"/>
                <a:ext cx="1360730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9AC4FA8F-1134-64CA-B2FD-B796BA633E82}"/>
              </a:ext>
            </a:extLst>
          </p:cNvPr>
          <p:cNvCxnSpPr/>
          <p:nvPr/>
        </p:nvCxnSpPr>
        <p:spPr>
          <a:xfrm>
            <a:off x="7204987" y="4753255"/>
            <a:ext cx="119309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3C52C07F-9716-C64B-FBB0-30B12EDB5D40}"/>
              </a:ext>
            </a:extLst>
          </p:cNvPr>
          <p:cNvCxnSpPr/>
          <p:nvPr/>
        </p:nvCxnSpPr>
        <p:spPr>
          <a:xfrm flipV="1">
            <a:off x="7121170" y="4812522"/>
            <a:ext cx="1301462" cy="1008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C5DEAA5D-9521-1C9A-C223-3ED103CCC266}"/>
              </a:ext>
            </a:extLst>
          </p:cNvPr>
          <p:cNvCxnSpPr/>
          <p:nvPr/>
        </p:nvCxnSpPr>
        <p:spPr>
          <a:xfrm>
            <a:off x="7204987" y="5904484"/>
            <a:ext cx="11930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2">
                <a:extLst>
                  <a:ext uri="{FF2B5EF4-FFF2-40B4-BE49-F238E27FC236}">
                    <a16:creationId xmlns:a16="http://schemas.microsoft.com/office/drawing/2014/main" id="{0F4E4B78-7833-363E-6090-5065247B7A1C}"/>
                  </a:ext>
                </a:extLst>
              </p:cNvPr>
              <p:cNvSpPr txBox="1"/>
              <p:nvPr/>
            </p:nvSpPr>
            <p:spPr>
              <a:xfrm>
                <a:off x="7091536" y="5899232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TextBox 2">
                <a:extLst>
                  <a:ext uri="{FF2B5EF4-FFF2-40B4-BE49-F238E27FC236}">
                    <a16:creationId xmlns:a16="http://schemas.microsoft.com/office/drawing/2014/main" id="{1417FF61-E678-E194-EAF0-2F56BF3AB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536" y="5899232"/>
                <a:ext cx="1360730" cy="400110"/>
              </a:xfrm>
              <a:prstGeom prst="rect">
                <a:avLst/>
              </a:prstGeom>
              <a:blipFill>
                <a:blip r:embed="rId20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2">
                <a:extLst>
                  <a:ext uri="{FF2B5EF4-FFF2-40B4-BE49-F238E27FC236}">
                    <a16:creationId xmlns:a16="http://schemas.microsoft.com/office/drawing/2014/main" id="{F269EA6C-D216-562F-1162-D3DAE56D9CCB}"/>
                  </a:ext>
                </a:extLst>
              </p:cNvPr>
              <p:cNvSpPr txBox="1"/>
              <p:nvPr/>
            </p:nvSpPr>
            <p:spPr>
              <a:xfrm>
                <a:off x="7077554" y="5117481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TextBox 2">
                <a:extLst>
                  <a:ext uri="{FF2B5EF4-FFF2-40B4-BE49-F238E27FC236}">
                    <a16:creationId xmlns:a16="http://schemas.microsoft.com/office/drawing/2014/main" id="{40131DE2-EC44-C4E6-B543-191ABA79A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554" y="5117481"/>
                <a:ext cx="1360730" cy="400110"/>
              </a:xfrm>
              <a:prstGeom prst="rect">
                <a:avLst/>
              </a:prstGeom>
              <a:blipFill>
                <a:blip r:embed="rId21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2">
                <a:extLst>
                  <a:ext uri="{FF2B5EF4-FFF2-40B4-BE49-F238E27FC236}">
                    <a16:creationId xmlns:a16="http://schemas.microsoft.com/office/drawing/2014/main" id="{44B31B62-DCB3-1AA1-4DB9-B551E239BFFB}"/>
                  </a:ext>
                </a:extLst>
              </p:cNvPr>
              <p:cNvSpPr txBox="1"/>
              <p:nvPr/>
            </p:nvSpPr>
            <p:spPr>
              <a:xfrm>
                <a:off x="10043136" y="4631535"/>
                <a:ext cx="1889493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Width: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Length: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ℓ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Alphabet: </a:t>
                </a:r>
                <a14:m>
                  <m:oMath xmlns:m="http://schemas.openxmlformats.org/officeDocument/2006/math">
                    <m:r>
                      <a:rPr lang="zh-TW" altLang="en-US" sz="2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𝒢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TextBox 2">
                <a:extLst>
                  <a:ext uri="{FF2B5EF4-FFF2-40B4-BE49-F238E27FC236}">
                    <a16:creationId xmlns:a16="http://schemas.microsoft.com/office/drawing/2014/main" id="{E6422154-6E52-2BEC-5504-72193A40F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3136" y="4631535"/>
                <a:ext cx="1889493" cy="1292662"/>
              </a:xfrm>
              <a:prstGeom prst="rect">
                <a:avLst/>
              </a:prstGeom>
              <a:blipFill>
                <a:blip r:embed="rId22"/>
                <a:stretch>
                  <a:fillRect l="-5806" t="-3774"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2">
                <a:extLst>
                  <a:ext uri="{FF2B5EF4-FFF2-40B4-BE49-F238E27FC236}">
                    <a16:creationId xmlns:a16="http://schemas.microsoft.com/office/drawing/2014/main" id="{F3627824-891E-5A42-7B19-097404DB282D}"/>
                  </a:ext>
                </a:extLst>
              </p:cNvPr>
              <p:cNvSpPr txBox="1"/>
              <p:nvPr/>
            </p:nvSpPr>
            <p:spPr>
              <a:xfrm>
                <a:off x="1817530" y="6204789"/>
                <a:ext cx="109113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TextBox 2">
                <a:extLst>
                  <a:ext uri="{FF2B5EF4-FFF2-40B4-BE49-F238E27FC236}">
                    <a16:creationId xmlns:a16="http://schemas.microsoft.com/office/drawing/2014/main" id="{47A3D356-21F0-6334-5C99-4968A267A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6204789"/>
                <a:ext cx="1091130" cy="49244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2">
                <a:extLst>
                  <a:ext uri="{FF2B5EF4-FFF2-40B4-BE49-F238E27FC236}">
                    <a16:creationId xmlns:a16="http://schemas.microsoft.com/office/drawing/2014/main" id="{B942401B-B50E-CF0D-4EE7-FBE23336B8A0}"/>
                  </a:ext>
                </a:extLst>
              </p:cNvPr>
              <p:cNvSpPr txBox="1"/>
              <p:nvPr/>
            </p:nvSpPr>
            <p:spPr>
              <a:xfrm>
                <a:off x="3328711" y="6204789"/>
                <a:ext cx="109113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TextBox 2">
                <a:extLst>
                  <a:ext uri="{FF2B5EF4-FFF2-40B4-BE49-F238E27FC236}">
                    <a16:creationId xmlns:a16="http://schemas.microsoft.com/office/drawing/2014/main" id="{084ECBF0-61E4-A149-6D75-7F93E35AA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711" y="6204789"/>
                <a:ext cx="1091130" cy="49244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2">
                <a:extLst>
                  <a:ext uri="{FF2B5EF4-FFF2-40B4-BE49-F238E27FC236}">
                    <a16:creationId xmlns:a16="http://schemas.microsoft.com/office/drawing/2014/main" id="{9478AC0D-3F36-2EDE-92FE-14F2AAAA4E3D}"/>
                  </a:ext>
                </a:extLst>
              </p:cNvPr>
              <p:cNvSpPr txBox="1"/>
              <p:nvPr/>
            </p:nvSpPr>
            <p:spPr>
              <a:xfrm>
                <a:off x="7226336" y="6204789"/>
                <a:ext cx="1091130" cy="493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TextBox 2">
                <a:extLst>
                  <a:ext uri="{FF2B5EF4-FFF2-40B4-BE49-F238E27FC236}">
                    <a16:creationId xmlns:a16="http://schemas.microsoft.com/office/drawing/2014/main" id="{52689EBF-8FE4-E4D9-059B-1AF1CC581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336" y="6204789"/>
                <a:ext cx="1091130" cy="49314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2">
                <a:extLst>
                  <a:ext uri="{FF2B5EF4-FFF2-40B4-BE49-F238E27FC236}">
                    <a16:creationId xmlns:a16="http://schemas.microsoft.com/office/drawing/2014/main" id="{EC54058D-EA7B-8623-D0D5-1113EEFD5896}"/>
                  </a:ext>
                </a:extLst>
              </p:cNvPr>
              <p:cNvSpPr txBox="1"/>
              <p:nvPr/>
            </p:nvSpPr>
            <p:spPr>
              <a:xfrm>
                <a:off x="4815373" y="6203347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" name="TextBox 2">
                <a:extLst>
                  <a:ext uri="{FF2B5EF4-FFF2-40B4-BE49-F238E27FC236}">
                    <a16:creationId xmlns:a16="http://schemas.microsoft.com/office/drawing/2014/main" id="{445F955C-7710-C841-C467-4A87D7077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6203347"/>
                <a:ext cx="2032361" cy="49244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2">
                <a:extLst>
                  <a:ext uri="{FF2B5EF4-FFF2-40B4-BE49-F238E27FC236}">
                    <a16:creationId xmlns:a16="http://schemas.microsoft.com/office/drawing/2014/main" id="{F04D92B3-9E85-38E4-D4FC-9C5D32E20D06}"/>
                  </a:ext>
                </a:extLst>
              </p:cNvPr>
              <p:cNvSpPr txBox="1"/>
              <p:nvPr/>
            </p:nvSpPr>
            <p:spPr>
              <a:xfrm>
                <a:off x="278997" y="2377913"/>
                <a:ext cx="261328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2">
                <a:extLst>
                  <a:ext uri="{FF2B5EF4-FFF2-40B4-BE49-F238E27FC236}">
                    <a16:creationId xmlns:a16="http://schemas.microsoft.com/office/drawing/2014/main" id="{6D39EECB-0891-8000-695F-DD5AFEBE6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97" y="2377913"/>
                <a:ext cx="2613286" cy="49244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2">
                <a:extLst>
                  <a:ext uri="{FF2B5EF4-FFF2-40B4-BE49-F238E27FC236}">
                    <a16:creationId xmlns:a16="http://schemas.microsoft.com/office/drawing/2014/main" id="{012F38BC-30DB-A1A2-602D-F16C9D4BCECA}"/>
                  </a:ext>
                </a:extLst>
              </p:cNvPr>
              <p:cNvSpPr txBox="1"/>
              <p:nvPr/>
            </p:nvSpPr>
            <p:spPr>
              <a:xfrm>
                <a:off x="131839" y="2916225"/>
                <a:ext cx="2760444" cy="708912"/>
              </a:xfrm>
              <a:prstGeom prst="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</m:sSub>
                      <m:d>
                        <m:dPr>
                          <m:ctrl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</m:oMath>
                  </m:oMathPara>
                </a14:m>
                <a:endParaRPr lang="en-US" altLang="zh-TW" b="0" i="1" dirty="0">
                  <a:solidFill>
                    <a:schemeClr val="accent5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⇒</m:t>
                      </m:r>
                      <m:r>
                        <m:rPr>
                          <m:nor/>
                        </m:rPr>
                        <a:rPr lang="en-US" altLang="zh-TW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ExtErr</m:t>
                          </m:r>
                        </m:sub>
                      </m:sSub>
                      <m:r>
                        <a:rPr lang="zh-TW" alt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𝒢</m:t>
                      </m:r>
                    </m:oMath>
                  </m:oMathPara>
                </a14:m>
                <a:endParaRPr lang="en-US" altLang="zh-TW" b="0" dirty="0">
                  <a:solidFill>
                    <a:schemeClr val="accent5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2">
                <a:extLst>
                  <a:ext uri="{FF2B5EF4-FFF2-40B4-BE49-F238E27FC236}">
                    <a16:creationId xmlns:a16="http://schemas.microsoft.com/office/drawing/2014/main" id="{3FA3474A-215A-BC9D-C842-4EA1FEB76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39" y="2916225"/>
                <a:ext cx="2760444" cy="708912"/>
              </a:xfrm>
              <a:prstGeom prst="rect">
                <a:avLst/>
              </a:prstGeom>
              <a:blipFill>
                <a:blip r:embed="rId29"/>
                <a:stretch>
                  <a:fillRect b="-833"/>
                </a:stretch>
              </a:blipFill>
              <a:ln w="190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923B55FF-27C2-23C5-BF22-0D21182F3AC8}"/>
                  </a:ext>
                </a:extLst>
              </p:cNvPr>
              <p:cNvSpPr txBox="1"/>
              <p:nvPr/>
            </p:nvSpPr>
            <p:spPr>
              <a:xfrm rot="5400000">
                <a:off x="911644" y="1866867"/>
                <a:ext cx="137018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</m:oMath>
                  </m:oMathPara>
                </a14:m>
                <a:endParaRPr lang="en-US" altLang="zh-TW" sz="3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965D9492-241F-35F3-940F-52130C45A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11644" y="1866867"/>
                <a:ext cx="1370187" cy="584775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DB9FFA33-4526-275E-943E-69D2A7152B02}"/>
                  </a:ext>
                </a:extLst>
              </p:cNvPr>
              <p:cNvSpPr txBox="1"/>
              <p:nvPr/>
            </p:nvSpPr>
            <p:spPr>
              <a:xfrm>
                <a:off x="8929334" y="2448806"/>
                <a:ext cx="3130827" cy="1894942"/>
              </a:xfrm>
              <a:prstGeom prst="rect">
                <a:avLst/>
              </a:prstGeom>
              <a:noFill/>
              <a:ln w="19050">
                <a:solidFill>
                  <a:srgbClr val="07A39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CN" altLang="en-US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</m:d>
                      <m:r>
                        <a:rPr lang="en-US" altLang="zh-CN" sz="22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2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altLang="zh-CN" sz="22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𝑈</m:t>
                      </m:r>
                      <m:r>
                        <a:rPr lang="en-US" altLang="zh-CN" sz="22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220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sSubSup>
                                <m:sSubSupPr>
                                  <m:ctrlP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: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NZPRG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CN" sz="220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CN" alt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</m:d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zh-CN" alt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CN" sz="220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CN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CN" sz="220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DB9FFA33-4526-275E-943E-69D2A7152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9334" y="2448806"/>
                <a:ext cx="3130827" cy="1894942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 w="19050">
                <a:solidFill>
                  <a:srgbClr val="07A39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2">
                <a:extLst>
                  <a:ext uri="{FF2B5EF4-FFF2-40B4-BE49-F238E27FC236}">
                    <a16:creationId xmlns:a16="http://schemas.microsoft.com/office/drawing/2014/main" id="{F6389FD4-6B23-33E6-BC41-452AEA5CB60C}"/>
                  </a:ext>
                </a:extLst>
              </p:cNvPr>
              <p:cNvSpPr txBox="1"/>
              <p:nvPr/>
            </p:nvSpPr>
            <p:spPr>
              <a:xfrm>
                <a:off x="826967" y="1336599"/>
                <a:ext cx="137018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2">
                <a:extLst>
                  <a:ext uri="{FF2B5EF4-FFF2-40B4-BE49-F238E27FC236}">
                    <a16:creationId xmlns:a16="http://schemas.microsoft.com/office/drawing/2014/main" id="{F6389FD4-6B23-33E6-BC41-452AEA5CB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67" y="1336599"/>
                <a:ext cx="1370187" cy="492443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2">
                <a:extLst>
                  <a:ext uri="{FF2B5EF4-FFF2-40B4-BE49-F238E27FC236}">
                    <a16:creationId xmlns:a16="http://schemas.microsoft.com/office/drawing/2014/main" id="{2B3C4AEF-7AE8-0816-0749-201EAB4F2FF2}"/>
                  </a:ext>
                </a:extLst>
              </p:cNvPr>
              <p:cNvSpPr txBox="1"/>
              <p:nvPr/>
            </p:nvSpPr>
            <p:spPr>
              <a:xfrm>
                <a:off x="3849722" y="2270191"/>
                <a:ext cx="3241814" cy="70788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TW" alt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</m:d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</m:oMath>
                  </m:oMathPara>
                </a14:m>
                <a:endParaRPr lang="en-US" altLang="zh-TW" sz="2000" b="0" i="0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     ≈</m:t>
                      </m:r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m:rPr>
                          <m:sty m:val="p"/>
                        </m:rP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</m:oMath>
                  </m:oMathPara>
                </a14:m>
                <a:endParaRPr lang="en-US" altLang="zh-TW" sz="20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2">
                <a:extLst>
                  <a:ext uri="{FF2B5EF4-FFF2-40B4-BE49-F238E27FC236}">
                    <a16:creationId xmlns:a16="http://schemas.microsoft.com/office/drawing/2014/main" id="{2B3C4AEF-7AE8-0816-0749-201EAB4F2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9722" y="2270191"/>
                <a:ext cx="3241814" cy="707886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683277F-D847-5173-5CD3-C1481C47D603}"/>
              </a:ext>
            </a:extLst>
          </p:cNvPr>
          <p:cNvCxnSpPr>
            <a:cxnSpLocks/>
            <a:stCxn id="8" idx="1"/>
            <a:endCxn id="16" idx="3"/>
          </p:cNvCxnSpPr>
          <p:nvPr/>
        </p:nvCxnSpPr>
        <p:spPr>
          <a:xfrm flipH="1">
            <a:off x="2892283" y="2624134"/>
            <a:ext cx="957439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30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 animBg="1"/>
      <p:bldP spid="45" grpId="0"/>
      <p:bldP spid="5" grpId="0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4C132-BB13-5A68-8749-91CFD40CF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292301-793C-751F-F46D-C649D945FC64}"/>
              </a:ext>
            </a:extLst>
          </p:cNvPr>
          <p:cNvSpPr txBox="1"/>
          <p:nvPr/>
        </p:nvSpPr>
        <p:spPr>
          <a:xfrm>
            <a:off x="540407" y="404984"/>
            <a:ext cx="1882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Analysis</a:t>
            </a:r>
            <a:endParaRPr lang="en-US" altLang="zh-CN" sz="3200" b="1" spc="300" dirty="0">
              <a:solidFill>
                <a:srgbClr val="7030A0"/>
              </a:solidFill>
              <a:latin typeface="Calibri (Body)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2">
                <a:extLst>
                  <a:ext uri="{FF2B5EF4-FFF2-40B4-BE49-F238E27FC236}">
                    <a16:creationId xmlns:a16="http://schemas.microsoft.com/office/drawing/2014/main" id="{B65946BF-C500-D1D2-0D49-A07FF40BCBB3}"/>
                  </a:ext>
                </a:extLst>
              </p:cNvPr>
              <p:cNvSpPr txBox="1"/>
              <p:nvPr/>
            </p:nvSpPr>
            <p:spPr>
              <a:xfrm>
                <a:off x="7580117" y="1006135"/>
                <a:ext cx="4480044" cy="1140762"/>
              </a:xfrm>
              <a:prstGeom prst="rect">
                <a:avLst/>
              </a:prstGeom>
              <a:noFill/>
              <a:ln w="19050">
                <a:solidFill>
                  <a:srgbClr val="07A39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zh-TW" alt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𝒢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from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2">
                <a:extLst>
                  <a:ext uri="{FF2B5EF4-FFF2-40B4-BE49-F238E27FC236}">
                    <a16:creationId xmlns:a16="http://schemas.microsoft.com/office/drawing/2014/main" id="{5A841146-3CE3-C0E6-9003-B472F9CC8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0117" y="1006135"/>
                <a:ext cx="4480044" cy="11407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07A39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椭圆 20">
            <a:extLst>
              <a:ext uri="{FF2B5EF4-FFF2-40B4-BE49-F238E27FC236}">
                <a16:creationId xmlns:a16="http://schemas.microsoft.com/office/drawing/2014/main" id="{2F360DE4-F78A-8E9A-FCE7-B3F7C195F157}"/>
              </a:ext>
            </a:extLst>
          </p:cNvPr>
          <p:cNvSpPr/>
          <p:nvPr/>
        </p:nvSpPr>
        <p:spPr>
          <a:xfrm>
            <a:off x="1649895" y="5248978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783E8740-DE1F-3A55-6A5F-F7DB6696FC43}"/>
              </a:ext>
            </a:extLst>
          </p:cNvPr>
          <p:cNvSpPr/>
          <p:nvPr/>
        </p:nvSpPr>
        <p:spPr>
          <a:xfrm>
            <a:off x="3110094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2E84A161-1414-D99A-F71F-851D4CA740E8}"/>
              </a:ext>
            </a:extLst>
          </p:cNvPr>
          <p:cNvSpPr/>
          <p:nvPr/>
        </p:nvSpPr>
        <p:spPr>
          <a:xfrm>
            <a:off x="3110094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050A6503-2CBC-2BCA-1972-085DD03E35D3}"/>
              </a:ext>
            </a:extLst>
          </p:cNvPr>
          <p:cNvSpPr/>
          <p:nvPr/>
        </p:nvSpPr>
        <p:spPr>
          <a:xfrm>
            <a:off x="4470824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FD866F4C-F896-4161-5BAF-0F3D976C692A}"/>
              </a:ext>
            </a:extLst>
          </p:cNvPr>
          <p:cNvSpPr/>
          <p:nvPr/>
        </p:nvSpPr>
        <p:spPr>
          <a:xfrm>
            <a:off x="4470824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A0B9FAFB-9A15-B40A-A7B7-0F70C8CC3956}"/>
                  </a:ext>
                </a:extLst>
              </p:cNvPr>
              <p:cNvSpPr txBox="1"/>
              <p:nvPr/>
            </p:nvSpPr>
            <p:spPr>
              <a:xfrm>
                <a:off x="4815373" y="4501782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E0DB57E7-FB4C-879A-D92B-AF56C7A7A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4501782"/>
                <a:ext cx="2032361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2">
                <a:extLst>
                  <a:ext uri="{FF2B5EF4-FFF2-40B4-BE49-F238E27FC236}">
                    <a16:creationId xmlns:a16="http://schemas.microsoft.com/office/drawing/2014/main" id="{E8E02F40-9D0B-0672-2F10-7D6DA4FBAD82}"/>
                  </a:ext>
                </a:extLst>
              </p:cNvPr>
              <p:cNvSpPr txBox="1"/>
              <p:nvPr/>
            </p:nvSpPr>
            <p:spPr>
              <a:xfrm>
                <a:off x="4815373" y="5653011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TextBox 2">
                <a:extLst>
                  <a:ext uri="{FF2B5EF4-FFF2-40B4-BE49-F238E27FC236}">
                    <a16:creationId xmlns:a16="http://schemas.microsoft.com/office/drawing/2014/main" id="{AB2D627B-8A55-DAEC-E6BE-FA068AA21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5653011"/>
                <a:ext cx="2032361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椭圆 31">
            <a:extLst>
              <a:ext uri="{FF2B5EF4-FFF2-40B4-BE49-F238E27FC236}">
                <a16:creationId xmlns:a16="http://schemas.microsoft.com/office/drawing/2014/main" id="{37263445-508A-1818-C394-CA6AD69864EC}"/>
              </a:ext>
            </a:extLst>
          </p:cNvPr>
          <p:cNvSpPr/>
          <p:nvPr/>
        </p:nvSpPr>
        <p:spPr>
          <a:xfrm>
            <a:off x="7024648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FC107D34-D4CA-79D1-2030-16155A8EE308}"/>
              </a:ext>
            </a:extLst>
          </p:cNvPr>
          <p:cNvSpPr/>
          <p:nvPr/>
        </p:nvSpPr>
        <p:spPr>
          <a:xfrm>
            <a:off x="7024648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2">
                <a:extLst>
                  <a:ext uri="{FF2B5EF4-FFF2-40B4-BE49-F238E27FC236}">
                    <a16:creationId xmlns:a16="http://schemas.microsoft.com/office/drawing/2014/main" id="{09A472AA-0D4D-124C-B49F-40C59595817D}"/>
                  </a:ext>
                </a:extLst>
              </p:cNvPr>
              <p:cNvSpPr txBox="1"/>
              <p:nvPr/>
            </p:nvSpPr>
            <p:spPr>
              <a:xfrm>
                <a:off x="423337" y="5089936"/>
                <a:ext cx="1379949" cy="431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TW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start</m:t>
                          </m:r>
                        </m:sub>
                      </m:sSub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2">
                <a:extLst>
                  <a:ext uri="{FF2B5EF4-FFF2-40B4-BE49-F238E27FC236}">
                    <a16:creationId xmlns:a16="http://schemas.microsoft.com/office/drawing/2014/main" id="{C30E0F21-FC5F-152E-541C-8A761322A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37" y="5089936"/>
                <a:ext cx="1379949" cy="431465"/>
              </a:xfrm>
              <a:prstGeom prst="rect">
                <a:avLst/>
              </a:prstGeom>
              <a:blipFill>
                <a:blip r:embed="rId13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2">
                <a:extLst>
                  <a:ext uri="{FF2B5EF4-FFF2-40B4-BE49-F238E27FC236}">
                    <a16:creationId xmlns:a16="http://schemas.microsoft.com/office/drawing/2014/main" id="{F9D64194-9708-E920-A4BC-0232CC8096A7}"/>
                  </a:ext>
                </a:extLst>
              </p:cNvPr>
              <p:cNvSpPr txBox="1"/>
              <p:nvPr/>
            </p:nvSpPr>
            <p:spPr>
              <a:xfrm>
                <a:off x="8400634" y="4494024"/>
                <a:ext cx="13799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reject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2">
                <a:extLst>
                  <a:ext uri="{FF2B5EF4-FFF2-40B4-BE49-F238E27FC236}">
                    <a16:creationId xmlns:a16="http://schemas.microsoft.com/office/drawing/2014/main" id="{A54068CE-9CDA-50CC-A38E-7EBD1133F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634" y="4494024"/>
                <a:ext cx="1379949" cy="430887"/>
              </a:xfrm>
              <a:prstGeom prst="rect">
                <a:avLst/>
              </a:prstGeom>
              <a:blipFill>
                <a:blip r:embed="rId14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B481818A-331D-6F1F-7F1E-51ED4C664421}"/>
                  </a:ext>
                </a:extLst>
              </p:cNvPr>
              <p:cNvSpPr txBox="1"/>
              <p:nvPr/>
            </p:nvSpPr>
            <p:spPr>
              <a:xfrm>
                <a:off x="8422632" y="5662517"/>
                <a:ext cx="13799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accept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E69E2289-5AFC-86D3-B2CE-864DA1BB4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632" y="5662517"/>
                <a:ext cx="1379949" cy="430887"/>
              </a:xfrm>
              <a:prstGeom prst="rect">
                <a:avLst/>
              </a:prstGeom>
              <a:blipFill>
                <a:blip r:embed="rId15"/>
                <a:stretch>
                  <a:fillRect b="-12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椭圆 36">
            <a:extLst>
              <a:ext uri="{FF2B5EF4-FFF2-40B4-BE49-F238E27FC236}">
                <a16:creationId xmlns:a16="http://schemas.microsoft.com/office/drawing/2014/main" id="{C80BAA9E-826D-6F37-7EEF-CEBC7E75A14B}"/>
              </a:ext>
            </a:extLst>
          </p:cNvPr>
          <p:cNvSpPr/>
          <p:nvPr/>
        </p:nvSpPr>
        <p:spPr>
          <a:xfrm>
            <a:off x="8385378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F2BE0F0D-3BEF-63F0-3BFC-DFDC5B673D34}"/>
              </a:ext>
            </a:extLst>
          </p:cNvPr>
          <p:cNvSpPr/>
          <p:nvPr/>
        </p:nvSpPr>
        <p:spPr>
          <a:xfrm>
            <a:off x="8385378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F2958B56-1BDE-DBCB-95AA-FB692A8F41CB}"/>
              </a:ext>
            </a:extLst>
          </p:cNvPr>
          <p:cNvCxnSpPr>
            <a:stCxn id="34" idx="3"/>
            <a:endCxn id="23" idx="3"/>
          </p:cNvCxnSpPr>
          <p:nvPr/>
        </p:nvCxnSpPr>
        <p:spPr>
          <a:xfrm flipV="1">
            <a:off x="1803286" y="4807850"/>
            <a:ext cx="1331358" cy="4978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3A493BF3-3C1D-FC1F-8F39-D4D7B99CAF61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1773652" y="5416613"/>
            <a:ext cx="1336442" cy="4831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163E5131-2FA6-3007-5612-392D1FBDC40E}"/>
                  </a:ext>
                </a:extLst>
              </p:cNvPr>
              <p:cNvSpPr txBox="1"/>
              <p:nvPr/>
            </p:nvSpPr>
            <p:spPr>
              <a:xfrm>
                <a:off x="1596738" y="5610646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A90CB441-97C4-AE06-4534-5CEEB5548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738" y="5610646"/>
                <a:ext cx="1360730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2">
                <a:extLst>
                  <a:ext uri="{FF2B5EF4-FFF2-40B4-BE49-F238E27FC236}">
                    <a16:creationId xmlns:a16="http://schemas.microsoft.com/office/drawing/2014/main" id="{7AA1CE41-BFA8-B3B1-48F1-58B2C8A821BA}"/>
                  </a:ext>
                </a:extLst>
              </p:cNvPr>
              <p:cNvSpPr txBox="1"/>
              <p:nvPr/>
            </p:nvSpPr>
            <p:spPr>
              <a:xfrm>
                <a:off x="1569269" y="4631535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2">
                <a:extLst>
                  <a:ext uri="{FF2B5EF4-FFF2-40B4-BE49-F238E27FC236}">
                    <a16:creationId xmlns:a16="http://schemas.microsoft.com/office/drawing/2014/main" id="{2B707D0E-2769-1B4A-A344-85071EB61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269" y="4631535"/>
                <a:ext cx="136073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0BC88248-333F-B50B-72D1-3E322A183BF4}"/>
              </a:ext>
            </a:extLst>
          </p:cNvPr>
          <p:cNvCxnSpPr>
            <a:cxnSpLocks/>
            <a:stCxn id="23" idx="6"/>
            <a:endCxn id="28" idx="2"/>
          </p:cNvCxnSpPr>
          <p:nvPr/>
        </p:nvCxnSpPr>
        <p:spPr>
          <a:xfrm>
            <a:off x="3277729" y="4748583"/>
            <a:ext cx="119309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7B5321D6-B291-C6CA-9852-FBE4E1D30839}"/>
              </a:ext>
            </a:extLst>
          </p:cNvPr>
          <p:cNvCxnSpPr>
            <a:stCxn id="27" idx="0"/>
            <a:endCxn id="28" idx="3"/>
          </p:cNvCxnSpPr>
          <p:nvPr/>
        </p:nvCxnSpPr>
        <p:spPr>
          <a:xfrm flipV="1">
            <a:off x="3193912" y="4807850"/>
            <a:ext cx="1301462" cy="1008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9089359C-BA27-C59C-BE34-DE60932D7E03}"/>
              </a:ext>
            </a:extLst>
          </p:cNvPr>
          <p:cNvCxnSpPr>
            <a:stCxn id="27" idx="6"/>
            <a:endCxn id="29" idx="2"/>
          </p:cNvCxnSpPr>
          <p:nvPr/>
        </p:nvCxnSpPr>
        <p:spPr>
          <a:xfrm>
            <a:off x="3277729" y="5899812"/>
            <a:ext cx="11930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2">
                <a:extLst>
                  <a:ext uri="{FF2B5EF4-FFF2-40B4-BE49-F238E27FC236}">
                    <a16:creationId xmlns:a16="http://schemas.microsoft.com/office/drawing/2014/main" id="{A491C0AF-E4EA-2471-344B-167BF8662B89}"/>
                  </a:ext>
                </a:extLst>
              </p:cNvPr>
              <p:cNvSpPr txBox="1"/>
              <p:nvPr/>
            </p:nvSpPr>
            <p:spPr>
              <a:xfrm>
                <a:off x="3181207" y="5912300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TextBox 2">
                <a:extLst>
                  <a:ext uri="{FF2B5EF4-FFF2-40B4-BE49-F238E27FC236}">
                    <a16:creationId xmlns:a16="http://schemas.microsoft.com/office/drawing/2014/main" id="{0C778BF8-2E35-3AD0-7A04-FEF751A62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207" y="5912300"/>
                <a:ext cx="136073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2">
                <a:extLst>
                  <a:ext uri="{FF2B5EF4-FFF2-40B4-BE49-F238E27FC236}">
                    <a16:creationId xmlns:a16="http://schemas.microsoft.com/office/drawing/2014/main" id="{43188FDD-AB66-3753-44CF-E4D970848AE6}"/>
                  </a:ext>
                </a:extLst>
              </p:cNvPr>
              <p:cNvSpPr txBox="1"/>
              <p:nvPr/>
            </p:nvSpPr>
            <p:spPr>
              <a:xfrm>
                <a:off x="3150296" y="5112809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5" name="TextBox 2">
                <a:extLst>
                  <a:ext uri="{FF2B5EF4-FFF2-40B4-BE49-F238E27FC236}">
                    <a16:creationId xmlns:a16="http://schemas.microsoft.com/office/drawing/2014/main" id="{12A48781-9A90-D8D9-41A4-13537A9B7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296" y="5112809"/>
                <a:ext cx="1360730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11EDBBA5-2C04-DFB8-07ED-A69F4016E83E}"/>
              </a:ext>
            </a:extLst>
          </p:cNvPr>
          <p:cNvCxnSpPr/>
          <p:nvPr/>
        </p:nvCxnSpPr>
        <p:spPr>
          <a:xfrm>
            <a:off x="7204987" y="4753255"/>
            <a:ext cx="119309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AFA2D3D0-7DF3-8E61-009C-07AF0BC8E1E7}"/>
              </a:ext>
            </a:extLst>
          </p:cNvPr>
          <p:cNvCxnSpPr/>
          <p:nvPr/>
        </p:nvCxnSpPr>
        <p:spPr>
          <a:xfrm flipV="1">
            <a:off x="7121170" y="4812522"/>
            <a:ext cx="1301462" cy="1008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024A4349-6C94-8224-7A31-FF030CBB7A60}"/>
              </a:ext>
            </a:extLst>
          </p:cNvPr>
          <p:cNvCxnSpPr/>
          <p:nvPr/>
        </p:nvCxnSpPr>
        <p:spPr>
          <a:xfrm>
            <a:off x="7204987" y="5904484"/>
            <a:ext cx="11930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2">
                <a:extLst>
                  <a:ext uri="{FF2B5EF4-FFF2-40B4-BE49-F238E27FC236}">
                    <a16:creationId xmlns:a16="http://schemas.microsoft.com/office/drawing/2014/main" id="{90408F5A-E3F4-EAAC-AAE1-74AD1D5F0C1C}"/>
                  </a:ext>
                </a:extLst>
              </p:cNvPr>
              <p:cNvSpPr txBox="1"/>
              <p:nvPr/>
            </p:nvSpPr>
            <p:spPr>
              <a:xfrm>
                <a:off x="7091536" y="5899232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TextBox 2">
                <a:extLst>
                  <a:ext uri="{FF2B5EF4-FFF2-40B4-BE49-F238E27FC236}">
                    <a16:creationId xmlns:a16="http://schemas.microsoft.com/office/drawing/2014/main" id="{1417FF61-E678-E194-EAF0-2F56BF3AB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536" y="5899232"/>
                <a:ext cx="1360730" cy="400110"/>
              </a:xfrm>
              <a:prstGeom prst="rect">
                <a:avLst/>
              </a:prstGeom>
              <a:blipFill>
                <a:blip r:embed="rId20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2">
                <a:extLst>
                  <a:ext uri="{FF2B5EF4-FFF2-40B4-BE49-F238E27FC236}">
                    <a16:creationId xmlns:a16="http://schemas.microsoft.com/office/drawing/2014/main" id="{DE37040F-0551-58C9-76DB-C6EFC5C75FC6}"/>
                  </a:ext>
                </a:extLst>
              </p:cNvPr>
              <p:cNvSpPr txBox="1"/>
              <p:nvPr/>
            </p:nvSpPr>
            <p:spPr>
              <a:xfrm>
                <a:off x="7077554" y="5117481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TextBox 2">
                <a:extLst>
                  <a:ext uri="{FF2B5EF4-FFF2-40B4-BE49-F238E27FC236}">
                    <a16:creationId xmlns:a16="http://schemas.microsoft.com/office/drawing/2014/main" id="{40131DE2-EC44-C4E6-B543-191ABA79A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554" y="5117481"/>
                <a:ext cx="1360730" cy="400110"/>
              </a:xfrm>
              <a:prstGeom prst="rect">
                <a:avLst/>
              </a:prstGeom>
              <a:blipFill>
                <a:blip r:embed="rId21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2">
                <a:extLst>
                  <a:ext uri="{FF2B5EF4-FFF2-40B4-BE49-F238E27FC236}">
                    <a16:creationId xmlns:a16="http://schemas.microsoft.com/office/drawing/2014/main" id="{64C45024-8167-8987-B23F-2D0E3DBD49AC}"/>
                  </a:ext>
                </a:extLst>
              </p:cNvPr>
              <p:cNvSpPr txBox="1"/>
              <p:nvPr/>
            </p:nvSpPr>
            <p:spPr>
              <a:xfrm>
                <a:off x="10043136" y="4631535"/>
                <a:ext cx="1889493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Width: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Length: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ℓ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Alphabet: </a:t>
                </a:r>
                <a14:m>
                  <m:oMath xmlns:m="http://schemas.openxmlformats.org/officeDocument/2006/math">
                    <m:r>
                      <a:rPr lang="zh-TW" altLang="en-US" sz="2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𝒢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TextBox 2">
                <a:extLst>
                  <a:ext uri="{FF2B5EF4-FFF2-40B4-BE49-F238E27FC236}">
                    <a16:creationId xmlns:a16="http://schemas.microsoft.com/office/drawing/2014/main" id="{E6422154-6E52-2BEC-5504-72193A40F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3136" y="4631535"/>
                <a:ext cx="1889493" cy="1292662"/>
              </a:xfrm>
              <a:prstGeom prst="rect">
                <a:avLst/>
              </a:prstGeom>
              <a:blipFill>
                <a:blip r:embed="rId22"/>
                <a:stretch>
                  <a:fillRect l="-5806" t="-3774"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2">
                <a:extLst>
                  <a:ext uri="{FF2B5EF4-FFF2-40B4-BE49-F238E27FC236}">
                    <a16:creationId xmlns:a16="http://schemas.microsoft.com/office/drawing/2014/main" id="{1084108F-AC01-9A6F-CC72-4CE3AA682D25}"/>
                  </a:ext>
                </a:extLst>
              </p:cNvPr>
              <p:cNvSpPr txBox="1"/>
              <p:nvPr/>
            </p:nvSpPr>
            <p:spPr>
              <a:xfrm>
                <a:off x="1817530" y="6204789"/>
                <a:ext cx="109113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TextBox 2">
                <a:extLst>
                  <a:ext uri="{FF2B5EF4-FFF2-40B4-BE49-F238E27FC236}">
                    <a16:creationId xmlns:a16="http://schemas.microsoft.com/office/drawing/2014/main" id="{47A3D356-21F0-6334-5C99-4968A267A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6204789"/>
                <a:ext cx="1091130" cy="49244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2">
                <a:extLst>
                  <a:ext uri="{FF2B5EF4-FFF2-40B4-BE49-F238E27FC236}">
                    <a16:creationId xmlns:a16="http://schemas.microsoft.com/office/drawing/2014/main" id="{E0992A7C-57A9-473D-0AD2-36E08A3AA04A}"/>
                  </a:ext>
                </a:extLst>
              </p:cNvPr>
              <p:cNvSpPr txBox="1"/>
              <p:nvPr/>
            </p:nvSpPr>
            <p:spPr>
              <a:xfrm>
                <a:off x="3328711" y="6204789"/>
                <a:ext cx="109113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TextBox 2">
                <a:extLst>
                  <a:ext uri="{FF2B5EF4-FFF2-40B4-BE49-F238E27FC236}">
                    <a16:creationId xmlns:a16="http://schemas.microsoft.com/office/drawing/2014/main" id="{084ECBF0-61E4-A149-6D75-7F93E35AA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711" y="6204789"/>
                <a:ext cx="1091130" cy="49244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2">
                <a:extLst>
                  <a:ext uri="{FF2B5EF4-FFF2-40B4-BE49-F238E27FC236}">
                    <a16:creationId xmlns:a16="http://schemas.microsoft.com/office/drawing/2014/main" id="{3F125C8A-EB79-5930-F513-872AEC4186F2}"/>
                  </a:ext>
                </a:extLst>
              </p:cNvPr>
              <p:cNvSpPr txBox="1"/>
              <p:nvPr/>
            </p:nvSpPr>
            <p:spPr>
              <a:xfrm>
                <a:off x="7226336" y="6204789"/>
                <a:ext cx="1091130" cy="493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TextBox 2">
                <a:extLst>
                  <a:ext uri="{FF2B5EF4-FFF2-40B4-BE49-F238E27FC236}">
                    <a16:creationId xmlns:a16="http://schemas.microsoft.com/office/drawing/2014/main" id="{52689EBF-8FE4-E4D9-059B-1AF1CC581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336" y="6204789"/>
                <a:ext cx="1091130" cy="49314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2">
                <a:extLst>
                  <a:ext uri="{FF2B5EF4-FFF2-40B4-BE49-F238E27FC236}">
                    <a16:creationId xmlns:a16="http://schemas.microsoft.com/office/drawing/2014/main" id="{C19FA266-CAE2-5A04-1283-CBFEF99A178B}"/>
                  </a:ext>
                </a:extLst>
              </p:cNvPr>
              <p:cNvSpPr txBox="1"/>
              <p:nvPr/>
            </p:nvSpPr>
            <p:spPr>
              <a:xfrm>
                <a:off x="4815373" y="6203347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" name="TextBox 2">
                <a:extLst>
                  <a:ext uri="{FF2B5EF4-FFF2-40B4-BE49-F238E27FC236}">
                    <a16:creationId xmlns:a16="http://schemas.microsoft.com/office/drawing/2014/main" id="{445F955C-7710-C841-C467-4A87D7077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6203347"/>
                <a:ext cx="2032361" cy="49244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2">
                <a:extLst>
                  <a:ext uri="{FF2B5EF4-FFF2-40B4-BE49-F238E27FC236}">
                    <a16:creationId xmlns:a16="http://schemas.microsoft.com/office/drawing/2014/main" id="{515D0A1F-6C80-DC39-0BEE-CFF49B21A495}"/>
                  </a:ext>
                </a:extLst>
              </p:cNvPr>
              <p:cNvSpPr txBox="1"/>
              <p:nvPr/>
            </p:nvSpPr>
            <p:spPr>
              <a:xfrm>
                <a:off x="8929334" y="2448806"/>
                <a:ext cx="3130827" cy="1894942"/>
              </a:xfrm>
              <a:prstGeom prst="rect">
                <a:avLst/>
              </a:prstGeom>
              <a:noFill/>
              <a:ln w="19050">
                <a:solidFill>
                  <a:srgbClr val="07A39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CN" altLang="en-US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</m:d>
                      <m:r>
                        <a:rPr lang="en-US" altLang="zh-CN" sz="22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2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altLang="zh-CN" sz="22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𝑈</m:t>
                      </m:r>
                      <m:r>
                        <a:rPr lang="en-US" altLang="zh-CN" sz="22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220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sSubSup>
                                <m:sSubSupPr>
                                  <m:ctrlP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: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NZPRG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CN" sz="220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CN" alt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</m:d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zh-CN" alt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CN" sz="220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CN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CN" sz="220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2">
                <a:extLst>
                  <a:ext uri="{FF2B5EF4-FFF2-40B4-BE49-F238E27FC236}">
                    <a16:creationId xmlns:a16="http://schemas.microsoft.com/office/drawing/2014/main" id="{515D0A1F-6C80-DC39-0BEE-CFF49B21A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9334" y="2448806"/>
                <a:ext cx="3130827" cy="189494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 w="19050">
                <a:solidFill>
                  <a:srgbClr val="07A39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2">
                <a:extLst>
                  <a:ext uri="{FF2B5EF4-FFF2-40B4-BE49-F238E27FC236}">
                    <a16:creationId xmlns:a16="http://schemas.microsoft.com/office/drawing/2014/main" id="{25396BF6-37F1-8F5B-8D3F-469E622F1187}"/>
                  </a:ext>
                </a:extLst>
              </p:cNvPr>
              <p:cNvSpPr txBox="1"/>
              <p:nvPr/>
            </p:nvSpPr>
            <p:spPr>
              <a:xfrm>
                <a:off x="278997" y="2377913"/>
                <a:ext cx="261328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2">
                <a:extLst>
                  <a:ext uri="{FF2B5EF4-FFF2-40B4-BE49-F238E27FC236}">
                    <a16:creationId xmlns:a16="http://schemas.microsoft.com/office/drawing/2014/main" id="{6D39EECB-0891-8000-695F-DD5AFEBE6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97" y="2377913"/>
                <a:ext cx="2613286" cy="49244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">
                <a:extLst>
                  <a:ext uri="{FF2B5EF4-FFF2-40B4-BE49-F238E27FC236}">
                    <a16:creationId xmlns:a16="http://schemas.microsoft.com/office/drawing/2014/main" id="{F87F9B6D-F706-B356-1884-7136B2941A9A}"/>
                  </a:ext>
                </a:extLst>
              </p:cNvPr>
              <p:cNvSpPr txBox="1"/>
              <p:nvPr/>
            </p:nvSpPr>
            <p:spPr>
              <a:xfrm>
                <a:off x="2564156" y="2382741"/>
                <a:ext cx="313082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⋅(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">
                <a:extLst>
                  <a:ext uri="{FF2B5EF4-FFF2-40B4-BE49-F238E27FC236}">
                    <a16:creationId xmlns:a16="http://schemas.microsoft.com/office/drawing/2014/main" id="{16E21845-5231-FB22-4B8C-79AFF20DF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156" y="2382741"/>
                <a:ext cx="3130826" cy="492443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">
                <a:extLst>
                  <a:ext uri="{FF2B5EF4-FFF2-40B4-BE49-F238E27FC236}">
                    <a16:creationId xmlns:a16="http://schemas.microsoft.com/office/drawing/2014/main" id="{3F832926-2CDB-0CC4-B685-482C0D19C79B}"/>
                  </a:ext>
                </a:extLst>
              </p:cNvPr>
              <p:cNvSpPr txBox="1"/>
              <p:nvPr/>
            </p:nvSpPr>
            <p:spPr>
              <a:xfrm>
                <a:off x="2692539" y="2929860"/>
                <a:ext cx="3012773" cy="667747"/>
              </a:xfrm>
              <a:prstGeom prst="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</m:sSub>
                      <m:d>
                        <m:dPr>
                          <m:ctrl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</m:oMath>
                  </m:oMathPara>
                </a14:m>
                <a:endParaRPr lang="en-US" altLang="zh-TW" b="0" i="1" dirty="0">
                  <a:solidFill>
                    <a:schemeClr val="accent5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⇒</m:t>
                      </m:r>
                      <m:r>
                        <m:rPr>
                          <m:nor/>
                        </m:rPr>
                        <a:rPr lang="en-US" altLang="zh-TW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ExtErr</m:t>
                          </m:r>
                        </m:sub>
                      </m:sSub>
                      <m:r>
                        <a:rPr lang="zh-TW" alt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𝒢</m:t>
                      </m:r>
                    </m:oMath>
                  </m:oMathPara>
                </a14:m>
                <a:endParaRPr lang="en-US" altLang="zh-TW" b="0" dirty="0">
                  <a:solidFill>
                    <a:schemeClr val="accent5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TextBox 2">
                <a:extLst>
                  <a:ext uri="{FF2B5EF4-FFF2-40B4-BE49-F238E27FC236}">
                    <a16:creationId xmlns:a16="http://schemas.microsoft.com/office/drawing/2014/main" id="{C4470F15-6779-4071-B92B-EB144AE66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539" y="2929860"/>
                <a:ext cx="3012773" cy="667747"/>
              </a:xfrm>
              <a:prstGeom prst="rect">
                <a:avLst/>
              </a:prstGeom>
              <a:blipFill>
                <a:blip r:embed="rId31"/>
                <a:stretch>
                  <a:fillRect b="-1786"/>
                </a:stretch>
              </a:blipFill>
              <a:ln w="190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2">
                <a:extLst>
                  <a:ext uri="{FF2B5EF4-FFF2-40B4-BE49-F238E27FC236}">
                    <a16:creationId xmlns:a16="http://schemas.microsoft.com/office/drawing/2014/main" id="{7CCD7EDA-D32A-EBBA-2983-9A68C6AF5982}"/>
                  </a:ext>
                </a:extLst>
              </p:cNvPr>
              <p:cNvSpPr txBox="1"/>
              <p:nvPr/>
            </p:nvSpPr>
            <p:spPr>
              <a:xfrm>
                <a:off x="607481" y="3832127"/>
                <a:ext cx="4442514" cy="43088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TW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altLang="zh-TW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Pr</m:t>
                          </m:r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⁡[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2" name="TextBox 2">
                <a:extLst>
                  <a:ext uri="{FF2B5EF4-FFF2-40B4-BE49-F238E27FC236}">
                    <a16:creationId xmlns:a16="http://schemas.microsoft.com/office/drawing/2014/main" id="{704EBDC5-A6AD-849B-AE4E-87E2AA9CA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81" y="3832127"/>
                <a:ext cx="4442514" cy="430887"/>
              </a:xfrm>
              <a:prstGeom prst="rect">
                <a:avLst/>
              </a:prstGeom>
              <a:blipFill>
                <a:blip r:embed="rId36"/>
                <a:stretch>
                  <a:fillRect b="-13699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D2497E7E-3BE3-E298-F12D-308BD7B4FAC7}"/>
                  </a:ext>
                </a:extLst>
              </p:cNvPr>
              <p:cNvSpPr txBox="1"/>
              <p:nvPr/>
            </p:nvSpPr>
            <p:spPr>
              <a:xfrm rot="5400000">
                <a:off x="911644" y="1866867"/>
                <a:ext cx="137018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</m:oMath>
                  </m:oMathPara>
                </a14:m>
                <a:endParaRPr lang="en-US" altLang="zh-TW" sz="3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965D9492-241F-35F3-940F-52130C45A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11644" y="1866867"/>
                <a:ext cx="1370187" cy="584775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8879897A-4072-68F2-C157-0F7DB7471291}"/>
                  </a:ext>
                </a:extLst>
              </p:cNvPr>
              <p:cNvSpPr txBox="1"/>
              <p:nvPr/>
            </p:nvSpPr>
            <p:spPr>
              <a:xfrm>
                <a:off x="826967" y="1336599"/>
                <a:ext cx="137018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8879897A-4072-68F2-C157-0F7DB7471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67" y="1336599"/>
                <a:ext cx="1370187" cy="492443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2">
                <a:extLst>
                  <a:ext uri="{FF2B5EF4-FFF2-40B4-BE49-F238E27FC236}">
                    <a16:creationId xmlns:a16="http://schemas.microsoft.com/office/drawing/2014/main" id="{56BE12AB-D04C-C603-57FE-A4F79F7A50AD}"/>
                  </a:ext>
                </a:extLst>
              </p:cNvPr>
              <p:cNvSpPr txBox="1"/>
              <p:nvPr/>
            </p:nvSpPr>
            <p:spPr>
              <a:xfrm>
                <a:off x="1932492" y="1336599"/>
                <a:ext cx="137018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2">
                <a:extLst>
                  <a:ext uri="{FF2B5EF4-FFF2-40B4-BE49-F238E27FC236}">
                    <a16:creationId xmlns:a16="http://schemas.microsoft.com/office/drawing/2014/main" id="{56BE12AB-D04C-C603-57FE-A4F79F7A5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2492" y="1336599"/>
                <a:ext cx="1370187" cy="492443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790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47522-6638-791F-0869-1C2A6A7DA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4F54A0-71E9-9332-0FFA-EA9514FEBF77}"/>
              </a:ext>
            </a:extLst>
          </p:cNvPr>
          <p:cNvSpPr txBox="1"/>
          <p:nvPr/>
        </p:nvSpPr>
        <p:spPr>
          <a:xfrm>
            <a:off x="540407" y="404984"/>
            <a:ext cx="1882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Analysis</a:t>
            </a:r>
            <a:endParaRPr lang="en-US" altLang="zh-CN" sz="3200" b="1" spc="300" dirty="0">
              <a:solidFill>
                <a:srgbClr val="7030A0"/>
              </a:solidFill>
              <a:latin typeface="Calibri (Body)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9F337F-6480-D18D-C4ED-91A8A314F0BD}"/>
                  </a:ext>
                </a:extLst>
              </p:cNvPr>
              <p:cNvSpPr txBox="1"/>
              <p:nvPr/>
            </p:nvSpPr>
            <p:spPr>
              <a:xfrm>
                <a:off x="826967" y="1336599"/>
                <a:ext cx="137018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9F337F-6480-D18D-C4ED-91A8A314F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67" y="1336599"/>
                <a:ext cx="137018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2">
                <a:extLst>
                  <a:ext uri="{FF2B5EF4-FFF2-40B4-BE49-F238E27FC236}">
                    <a16:creationId xmlns:a16="http://schemas.microsoft.com/office/drawing/2014/main" id="{5A841146-3CE3-C0E6-9003-B472F9CC818D}"/>
                  </a:ext>
                </a:extLst>
              </p:cNvPr>
              <p:cNvSpPr txBox="1"/>
              <p:nvPr/>
            </p:nvSpPr>
            <p:spPr>
              <a:xfrm>
                <a:off x="7580117" y="1006135"/>
                <a:ext cx="4480044" cy="1140762"/>
              </a:xfrm>
              <a:prstGeom prst="rect">
                <a:avLst/>
              </a:prstGeom>
              <a:noFill/>
              <a:ln w="19050">
                <a:solidFill>
                  <a:srgbClr val="07A39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zh-TW" alt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𝒢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from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2">
                <a:extLst>
                  <a:ext uri="{FF2B5EF4-FFF2-40B4-BE49-F238E27FC236}">
                    <a16:creationId xmlns:a16="http://schemas.microsoft.com/office/drawing/2014/main" id="{5A841146-3CE3-C0E6-9003-B472F9CC8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0117" y="1006135"/>
                <a:ext cx="4480044" cy="11407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07A39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椭圆 20">
            <a:extLst>
              <a:ext uri="{FF2B5EF4-FFF2-40B4-BE49-F238E27FC236}">
                <a16:creationId xmlns:a16="http://schemas.microsoft.com/office/drawing/2014/main" id="{AB08551F-F5A9-99D4-0137-330D3A6B8B77}"/>
              </a:ext>
            </a:extLst>
          </p:cNvPr>
          <p:cNvSpPr/>
          <p:nvPr/>
        </p:nvSpPr>
        <p:spPr>
          <a:xfrm>
            <a:off x="1649895" y="5248978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AE7E62A8-AC70-15B8-94C5-63AEB05E6690}"/>
              </a:ext>
            </a:extLst>
          </p:cNvPr>
          <p:cNvSpPr/>
          <p:nvPr/>
        </p:nvSpPr>
        <p:spPr>
          <a:xfrm>
            <a:off x="3110094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0E8D4233-9906-C9F3-5ED0-659C9601B13F}"/>
              </a:ext>
            </a:extLst>
          </p:cNvPr>
          <p:cNvSpPr/>
          <p:nvPr/>
        </p:nvSpPr>
        <p:spPr>
          <a:xfrm>
            <a:off x="3110094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A4DCCCE9-5BCD-FBC7-243E-14B1E68FC372}"/>
              </a:ext>
            </a:extLst>
          </p:cNvPr>
          <p:cNvSpPr/>
          <p:nvPr/>
        </p:nvSpPr>
        <p:spPr>
          <a:xfrm>
            <a:off x="4470824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D088ACBD-BEDB-326C-C2C9-59EE633AB756}"/>
              </a:ext>
            </a:extLst>
          </p:cNvPr>
          <p:cNvSpPr/>
          <p:nvPr/>
        </p:nvSpPr>
        <p:spPr>
          <a:xfrm>
            <a:off x="4470824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CDAFEC85-9C1A-97FC-BAB0-3EBF25288EC0}"/>
                  </a:ext>
                </a:extLst>
              </p:cNvPr>
              <p:cNvSpPr txBox="1"/>
              <p:nvPr/>
            </p:nvSpPr>
            <p:spPr>
              <a:xfrm>
                <a:off x="4815373" y="4501782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E0DB57E7-FB4C-879A-D92B-AF56C7A7A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4501782"/>
                <a:ext cx="2032361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2">
                <a:extLst>
                  <a:ext uri="{FF2B5EF4-FFF2-40B4-BE49-F238E27FC236}">
                    <a16:creationId xmlns:a16="http://schemas.microsoft.com/office/drawing/2014/main" id="{50A939B1-3AE4-99EE-412B-FF114E63E8C4}"/>
                  </a:ext>
                </a:extLst>
              </p:cNvPr>
              <p:cNvSpPr txBox="1"/>
              <p:nvPr/>
            </p:nvSpPr>
            <p:spPr>
              <a:xfrm>
                <a:off x="4815373" y="5653011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TextBox 2">
                <a:extLst>
                  <a:ext uri="{FF2B5EF4-FFF2-40B4-BE49-F238E27FC236}">
                    <a16:creationId xmlns:a16="http://schemas.microsoft.com/office/drawing/2014/main" id="{AB2D627B-8A55-DAEC-E6BE-FA068AA21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5653011"/>
                <a:ext cx="2032361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椭圆 31">
            <a:extLst>
              <a:ext uri="{FF2B5EF4-FFF2-40B4-BE49-F238E27FC236}">
                <a16:creationId xmlns:a16="http://schemas.microsoft.com/office/drawing/2014/main" id="{ABDCF648-8A18-91AC-3070-D52EB2D2048D}"/>
              </a:ext>
            </a:extLst>
          </p:cNvPr>
          <p:cNvSpPr/>
          <p:nvPr/>
        </p:nvSpPr>
        <p:spPr>
          <a:xfrm>
            <a:off x="7024648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A4B8ECAD-7715-948C-839C-7C0C203F216D}"/>
              </a:ext>
            </a:extLst>
          </p:cNvPr>
          <p:cNvSpPr/>
          <p:nvPr/>
        </p:nvSpPr>
        <p:spPr>
          <a:xfrm>
            <a:off x="7024648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2">
                <a:extLst>
                  <a:ext uri="{FF2B5EF4-FFF2-40B4-BE49-F238E27FC236}">
                    <a16:creationId xmlns:a16="http://schemas.microsoft.com/office/drawing/2014/main" id="{D3445EC0-52EF-515E-D3EB-8F55822BA6D6}"/>
                  </a:ext>
                </a:extLst>
              </p:cNvPr>
              <p:cNvSpPr txBox="1"/>
              <p:nvPr/>
            </p:nvSpPr>
            <p:spPr>
              <a:xfrm>
                <a:off x="423337" y="5089936"/>
                <a:ext cx="1379949" cy="431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TW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start</m:t>
                          </m:r>
                        </m:sub>
                      </m:sSub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2">
                <a:extLst>
                  <a:ext uri="{FF2B5EF4-FFF2-40B4-BE49-F238E27FC236}">
                    <a16:creationId xmlns:a16="http://schemas.microsoft.com/office/drawing/2014/main" id="{C30E0F21-FC5F-152E-541C-8A761322A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37" y="5089936"/>
                <a:ext cx="1379949" cy="431465"/>
              </a:xfrm>
              <a:prstGeom prst="rect">
                <a:avLst/>
              </a:prstGeom>
              <a:blipFill>
                <a:blip r:embed="rId13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2">
                <a:extLst>
                  <a:ext uri="{FF2B5EF4-FFF2-40B4-BE49-F238E27FC236}">
                    <a16:creationId xmlns:a16="http://schemas.microsoft.com/office/drawing/2014/main" id="{FBB145C8-97B1-6DCC-4F92-4A0FC274AAF3}"/>
                  </a:ext>
                </a:extLst>
              </p:cNvPr>
              <p:cNvSpPr txBox="1"/>
              <p:nvPr/>
            </p:nvSpPr>
            <p:spPr>
              <a:xfrm>
                <a:off x="8400634" y="4494024"/>
                <a:ext cx="13799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reject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2">
                <a:extLst>
                  <a:ext uri="{FF2B5EF4-FFF2-40B4-BE49-F238E27FC236}">
                    <a16:creationId xmlns:a16="http://schemas.microsoft.com/office/drawing/2014/main" id="{A54068CE-9CDA-50CC-A38E-7EBD1133F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634" y="4494024"/>
                <a:ext cx="1379949" cy="430887"/>
              </a:xfrm>
              <a:prstGeom prst="rect">
                <a:avLst/>
              </a:prstGeom>
              <a:blipFill>
                <a:blip r:embed="rId14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C7037BCF-7AE1-7564-6ECE-984C9E02AC6C}"/>
                  </a:ext>
                </a:extLst>
              </p:cNvPr>
              <p:cNvSpPr txBox="1"/>
              <p:nvPr/>
            </p:nvSpPr>
            <p:spPr>
              <a:xfrm>
                <a:off x="8422632" y="5662517"/>
                <a:ext cx="13799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accept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E69E2289-5AFC-86D3-B2CE-864DA1BB4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632" y="5662517"/>
                <a:ext cx="1379949" cy="430887"/>
              </a:xfrm>
              <a:prstGeom prst="rect">
                <a:avLst/>
              </a:prstGeom>
              <a:blipFill>
                <a:blip r:embed="rId15"/>
                <a:stretch>
                  <a:fillRect b="-12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椭圆 36">
            <a:extLst>
              <a:ext uri="{FF2B5EF4-FFF2-40B4-BE49-F238E27FC236}">
                <a16:creationId xmlns:a16="http://schemas.microsoft.com/office/drawing/2014/main" id="{060D94D7-7F5B-45ED-89C8-ECA22E979F91}"/>
              </a:ext>
            </a:extLst>
          </p:cNvPr>
          <p:cNvSpPr/>
          <p:nvPr/>
        </p:nvSpPr>
        <p:spPr>
          <a:xfrm>
            <a:off x="8385378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AA189890-C139-EB5A-9E29-385BF45B671B}"/>
              </a:ext>
            </a:extLst>
          </p:cNvPr>
          <p:cNvSpPr/>
          <p:nvPr/>
        </p:nvSpPr>
        <p:spPr>
          <a:xfrm>
            <a:off x="8385378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E29B45DB-A807-D769-8EF7-A9EE6B58F711}"/>
              </a:ext>
            </a:extLst>
          </p:cNvPr>
          <p:cNvCxnSpPr>
            <a:stCxn id="34" idx="3"/>
            <a:endCxn id="23" idx="3"/>
          </p:cNvCxnSpPr>
          <p:nvPr/>
        </p:nvCxnSpPr>
        <p:spPr>
          <a:xfrm flipV="1">
            <a:off x="1803286" y="4807850"/>
            <a:ext cx="1331358" cy="4978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2DC4BD25-2831-4A44-7CE2-E4B09B7D7028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1773652" y="5416613"/>
            <a:ext cx="1336442" cy="4831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171816E1-6B73-2457-7210-69A92F9053B3}"/>
                  </a:ext>
                </a:extLst>
              </p:cNvPr>
              <p:cNvSpPr txBox="1"/>
              <p:nvPr/>
            </p:nvSpPr>
            <p:spPr>
              <a:xfrm>
                <a:off x="1596738" y="5610646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A90CB441-97C4-AE06-4534-5CEEB5548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738" y="5610646"/>
                <a:ext cx="1360730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2">
                <a:extLst>
                  <a:ext uri="{FF2B5EF4-FFF2-40B4-BE49-F238E27FC236}">
                    <a16:creationId xmlns:a16="http://schemas.microsoft.com/office/drawing/2014/main" id="{F07629F4-A4EE-18EC-089A-F5C7C99BE02D}"/>
                  </a:ext>
                </a:extLst>
              </p:cNvPr>
              <p:cNvSpPr txBox="1"/>
              <p:nvPr/>
            </p:nvSpPr>
            <p:spPr>
              <a:xfrm>
                <a:off x="1569269" y="4631535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2">
                <a:extLst>
                  <a:ext uri="{FF2B5EF4-FFF2-40B4-BE49-F238E27FC236}">
                    <a16:creationId xmlns:a16="http://schemas.microsoft.com/office/drawing/2014/main" id="{2B707D0E-2769-1B4A-A344-85071EB61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269" y="4631535"/>
                <a:ext cx="136073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E06634B8-9C20-1662-040B-BA8FA8AF7345}"/>
              </a:ext>
            </a:extLst>
          </p:cNvPr>
          <p:cNvCxnSpPr>
            <a:cxnSpLocks/>
            <a:stCxn id="23" idx="6"/>
            <a:endCxn id="28" idx="2"/>
          </p:cNvCxnSpPr>
          <p:nvPr/>
        </p:nvCxnSpPr>
        <p:spPr>
          <a:xfrm>
            <a:off x="3277729" y="4748583"/>
            <a:ext cx="119309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CD0AE5FC-E53C-EAA3-8A0A-894F1E0A5FCD}"/>
              </a:ext>
            </a:extLst>
          </p:cNvPr>
          <p:cNvCxnSpPr>
            <a:stCxn id="27" idx="0"/>
            <a:endCxn id="28" idx="3"/>
          </p:cNvCxnSpPr>
          <p:nvPr/>
        </p:nvCxnSpPr>
        <p:spPr>
          <a:xfrm flipV="1">
            <a:off x="3193912" y="4807850"/>
            <a:ext cx="1301462" cy="1008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BB347745-A3A8-8719-FB4E-37F63A801BFC}"/>
              </a:ext>
            </a:extLst>
          </p:cNvPr>
          <p:cNvCxnSpPr>
            <a:stCxn id="27" idx="6"/>
            <a:endCxn id="29" idx="2"/>
          </p:cNvCxnSpPr>
          <p:nvPr/>
        </p:nvCxnSpPr>
        <p:spPr>
          <a:xfrm>
            <a:off x="3277729" y="5899812"/>
            <a:ext cx="11930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2">
                <a:extLst>
                  <a:ext uri="{FF2B5EF4-FFF2-40B4-BE49-F238E27FC236}">
                    <a16:creationId xmlns:a16="http://schemas.microsoft.com/office/drawing/2014/main" id="{58896BFE-62B6-2D9E-AF24-AF35632F95AA}"/>
                  </a:ext>
                </a:extLst>
              </p:cNvPr>
              <p:cNvSpPr txBox="1"/>
              <p:nvPr/>
            </p:nvSpPr>
            <p:spPr>
              <a:xfrm>
                <a:off x="3181207" y="5912300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TextBox 2">
                <a:extLst>
                  <a:ext uri="{FF2B5EF4-FFF2-40B4-BE49-F238E27FC236}">
                    <a16:creationId xmlns:a16="http://schemas.microsoft.com/office/drawing/2014/main" id="{0C778BF8-2E35-3AD0-7A04-FEF751A62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207" y="5912300"/>
                <a:ext cx="136073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2">
                <a:extLst>
                  <a:ext uri="{FF2B5EF4-FFF2-40B4-BE49-F238E27FC236}">
                    <a16:creationId xmlns:a16="http://schemas.microsoft.com/office/drawing/2014/main" id="{C8F158CD-A1BE-80B7-7A77-E38CE9319A66}"/>
                  </a:ext>
                </a:extLst>
              </p:cNvPr>
              <p:cNvSpPr txBox="1"/>
              <p:nvPr/>
            </p:nvSpPr>
            <p:spPr>
              <a:xfrm>
                <a:off x="3150296" y="5112809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5" name="TextBox 2">
                <a:extLst>
                  <a:ext uri="{FF2B5EF4-FFF2-40B4-BE49-F238E27FC236}">
                    <a16:creationId xmlns:a16="http://schemas.microsoft.com/office/drawing/2014/main" id="{12A48781-9A90-D8D9-41A4-13537A9B7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296" y="5112809"/>
                <a:ext cx="1360730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4252D49B-FDD3-53DF-7F2A-1740883A377D}"/>
              </a:ext>
            </a:extLst>
          </p:cNvPr>
          <p:cNvCxnSpPr/>
          <p:nvPr/>
        </p:nvCxnSpPr>
        <p:spPr>
          <a:xfrm>
            <a:off x="7204987" y="4753255"/>
            <a:ext cx="119309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0FA77300-6EC7-1840-981F-C0F1AE717BFB}"/>
              </a:ext>
            </a:extLst>
          </p:cNvPr>
          <p:cNvCxnSpPr/>
          <p:nvPr/>
        </p:nvCxnSpPr>
        <p:spPr>
          <a:xfrm flipV="1">
            <a:off x="7121170" y="4812522"/>
            <a:ext cx="1301462" cy="1008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F831DA1C-CB0E-E2CC-2575-0CB2AD1B8C97}"/>
              </a:ext>
            </a:extLst>
          </p:cNvPr>
          <p:cNvCxnSpPr/>
          <p:nvPr/>
        </p:nvCxnSpPr>
        <p:spPr>
          <a:xfrm>
            <a:off x="7204987" y="5904484"/>
            <a:ext cx="11930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2">
                <a:extLst>
                  <a:ext uri="{FF2B5EF4-FFF2-40B4-BE49-F238E27FC236}">
                    <a16:creationId xmlns:a16="http://schemas.microsoft.com/office/drawing/2014/main" id="{ABCC117E-4D0F-06BE-60C4-301EA01FCF8C}"/>
                  </a:ext>
                </a:extLst>
              </p:cNvPr>
              <p:cNvSpPr txBox="1"/>
              <p:nvPr/>
            </p:nvSpPr>
            <p:spPr>
              <a:xfrm>
                <a:off x="7091536" y="5899232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TextBox 2">
                <a:extLst>
                  <a:ext uri="{FF2B5EF4-FFF2-40B4-BE49-F238E27FC236}">
                    <a16:creationId xmlns:a16="http://schemas.microsoft.com/office/drawing/2014/main" id="{1417FF61-E678-E194-EAF0-2F56BF3AB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536" y="5899232"/>
                <a:ext cx="1360730" cy="400110"/>
              </a:xfrm>
              <a:prstGeom prst="rect">
                <a:avLst/>
              </a:prstGeom>
              <a:blipFill>
                <a:blip r:embed="rId20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2">
                <a:extLst>
                  <a:ext uri="{FF2B5EF4-FFF2-40B4-BE49-F238E27FC236}">
                    <a16:creationId xmlns:a16="http://schemas.microsoft.com/office/drawing/2014/main" id="{292B4F1D-CD1C-EF1A-798C-E05B3530918D}"/>
                  </a:ext>
                </a:extLst>
              </p:cNvPr>
              <p:cNvSpPr txBox="1"/>
              <p:nvPr/>
            </p:nvSpPr>
            <p:spPr>
              <a:xfrm>
                <a:off x="7077554" y="5117481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TextBox 2">
                <a:extLst>
                  <a:ext uri="{FF2B5EF4-FFF2-40B4-BE49-F238E27FC236}">
                    <a16:creationId xmlns:a16="http://schemas.microsoft.com/office/drawing/2014/main" id="{40131DE2-EC44-C4E6-B543-191ABA79A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554" y="5117481"/>
                <a:ext cx="1360730" cy="400110"/>
              </a:xfrm>
              <a:prstGeom prst="rect">
                <a:avLst/>
              </a:prstGeom>
              <a:blipFill>
                <a:blip r:embed="rId21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2">
                <a:extLst>
                  <a:ext uri="{FF2B5EF4-FFF2-40B4-BE49-F238E27FC236}">
                    <a16:creationId xmlns:a16="http://schemas.microsoft.com/office/drawing/2014/main" id="{3E7252CD-D031-C1BD-FC07-03031525505C}"/>
                  </a:ext>
                </a:extLst>
              </p:cNvPr>
              <p:cNvSpPr txBox="1"/>
              <p:nvPr/>
            </p:nvSpPr>
            <p:spPr>
              <a:xfrm>
                <a:off x="10043136" y="4631535"/>
                <a:ext cx="1889493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Width: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Length: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ℓ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Alphabet: </a:t>
                </a:r>
                <a14:m>
                  <m:oMath xmlns:m="http://schemas.openxmlformats.org/officeDocument/2006/math">
                    <m:r>
                      <a:rPr lang="zh-TW" altLang="en-US" sz="2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𝒢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TextBox 2">
                <a:extLst>
                  <a:ext uri="{FF2B5EF4-FFF2-40B4-BE49-F238E27FC236}">
                    <a16:creationId xmlns:a16="http://schemas.microsoft.com/office/drawing/2014/main" id="{E6422154-6E52-2BEC-5504-72193A40F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3136" y="4631535"/>
                <a:ext cx="1889493" cy="1292662"/>
              </a:xfrm>
              <a:prstGeom prst="rect">
                <a:avLst/>
              </a:prstGeom>
              <a:blipFill>
                <a:blip r:embed="rId22"/>
                <a:stretch>
                  <a:fillRect l="-5806" t="-3774"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2">
                <a:extLst>
                  <a:ext uri="{FF2B5EF4-FFF2-40B4-BE49-F238E27FC236}">
                    <a16:creationId xmlns:a16="http://schemas.microsoft.com/office/drawing/2014/main" id="{1D8BF83F-F662-AD17-5AD2-703B01A6A314}"/>
                  </a:ext>
                </a:extLst>
              </p:cNvPr>
              <p:cNvSpPr txBox="1"/>
              <p:nvPr/>
            </p:nvSpPr>
            <p:spPr>
              <a:xfrm>
                <a:off x="1817530" y="6204789"/>
                <a:ext cx="109113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TextBox 2">
                <a:extLst>
                  <a:ext uri="{FF2B5EF4-FFF2-40B4-BE49-F238E27FC236}">
                    <a16:creationId xmlns:a16="http://schemas.microsoft.com/office/drawing/2014/main" id="{47A3D356-21F0-6334-5C99-4968A267A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6204789"/>
                <a:ext cx="1091130" cy="49244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2">
                <a:extLst>
                  <a:ext uri="{FF2B5EF4-FFF2-40B4-BE49-F238E27FC236}">
                    <a16:creationId xmlns:a16="http://schemas.microsoft.com/office/drawing/2014/main" id="{E9D1DBC7-0779-CFE1-5B22-236E92315BCC}"/>
                  </a:ext>
                </a:extLst>
              </p:cNvPr>
              <p:cNvSpPr txBox="1"/>
              <p:nvPr/>
            </p:nvSpPr>
            <p:spPr>
              <a:xfrm>
                <a:off x="3328711" y="6204789"/>
                <a:ext cx="109113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TextBox 2">
                <a:extLst>
                  <a:ext uri="{FF2B5EF4-FFF2-40B4-BE49-F238E27FC236}">
                    <a16:creationId xmlns:a16="http://schemas.microsoft.com/office/drawing/2014/main" id="{084ECBF0-61E4-A149-6D75-7F93E35AA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711" y="6204789"/>
                <a:ext cx="1091130" cy="49244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2">
                <a:extLst>
                  <a:ext uri="{FF2B5EF4-FFF2-40B4-BE49-F238E27FC236}">
                    <a16:creationId xmlns:a16="http://schemas.microsoft.com/office/drawing/2014/main" id="{47471517-558E-CE23-355E-524309BC7638}"/>
                  </a:ext>
                </a:extLst>
              </p:cNvPr>
              <p:cNvSpPr txBox="1"/>
              <p:nvPr/>
            </p:nvSpPr>
            <p:spPr>
              <a:xfrm>
                <a:off x="7226336" y="6204789"/>
                <a:ext cx="1091130" cy="493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TextBox 2">
                <a:extLst>
                  <a:ext uri="{FF2B5EF4-FFF2-40B4-BE49-F238E27FC236}">
                    <a16:creationId xmlns:a16="http://schemas.microsoft.com/office/drawing/2014/main" id="{52689EBF-8FE4-E4D9-059B-1AF1CC581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336" y="6204789"/>
                <a:ext cx="1091130" cy="49314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2">
                <a:extLst>
                  <a:ext uri="{FF2B5EF4-FFF2-40B4-BE49-F238E27FC236}">
                    <a16:creationId xmlns:a16="http://schemas.microsoft.com/office/drawing/2014/main" id="{7B3A94AC-D281-9EB6-6D26-020777EB82D2}"/>
                  </a:ext>
                </a:extLst>
              </p:cNvPr>
              <p:cNvSpPr txBox="1"/>
              <p:nvPr/>
            </p:nvSpPr>
            <p:spPr>
              <a:xfrm>
                <a:off x="4815373" y="6203347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" name="TextBox 2">
                <a:extLst>
                  <a:ext uri="{FF2B5EF4-FFF2-40B4-BE49-F238E27FC236}">
                    <a16:creationId xmlns:a16="http://schemas.microsoft.com/office/drawing/2014/main" id="{445F955C-7710-C841-C467-4A87D7077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6203347"/>
                <a:ext cx="2032361" cy="49244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2">
                <a:extLst>
                  <a:ext uri="{FF2B5EF4-FFF2-40B4-BE49-F238E27FC236}">
                    <a16:creationId xmlns:a16="http://schemas.microsoft.com/office/drawing/2014/main" id="{6D39EECB-0891-8000-695F-DD5AFEBE601F}"/>
                  </a:ext>
                </a:extLst>
              </p:cNvPr>
              <p:cNvSpPr txBox="1"/>
              <p:nvPr/>
            </p:nvSpPr>
            <p:spPr>
              <a:xfrm>
                <a:off x="278997" y="2377913"/>
                <a:ext cx="261328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2">
                <a:extLst>
                  <a:ext uri="{FF2B5EF4-FFF2-40B4-BE49-F238E27FC236}">
                    <a16:creationId xmlns:a16="http://schemas.microsoft.com/office/drawing/2014/main" id="{6D39EECB-0891-8000-695F-DD5AFEBE6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97" y="2377913"/>
                <a:ext cx="2613286" cy="49244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">
                <a:extLst>
                  <a:ext uri="{FF2B5EF4-FFF2-40B4-BE49-F238E27FC236}">
                    <a16:creationId xmlns:a16="http://schemas.microsoft.com/office/drawing/2014/main" id="{16E21845-5231-FB22-4B8C-79AFF20DF78C}"/>
                  </a:ext>
                </a:extLst>
              </p:cNvPr>
              <p:cNvSpPr txBox="1"/>
              <p:nvPr/>
            </p:nvSpPr>
            <p:spPr>
              <a:xfrm>
                <a:off x="2564156" y="2382741"/>
                <a:ext cx="313082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⋅(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">
                <a:extLst>
                  <a:ext uri="{FF2B5EF4-FFF2-40B4-BE49-F238E27FC236}">
                    <a16:creationId xmlns:a16="http://schemas.microsoft.com/office/drawing/2014/main" id="{16E21845-5231-FB22-4B8C-79AFF20DF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156" y="2382741"/>
                <a:ext cx="3130826" cy="492443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">
                <a:extLst>
                  <a:ext uri="{FF2B5EF4-FFF2-40B4-BE49-F238E27FC236}">
                    <a16:creationId xmlns:a16="http://schemas.microsoft.com/office/drawing/2014/main" id="{0FF5A6DA-62E0-74A7-3FE7-5AD96DCD6536}"/>
                  </a:ext>
                </a:extLst>
              </p:cNvPr>
              <p:cNvSpPr txBox="1"/>
              <p:nvPr/>
            </p:nvSpPr>
            <p:spPr>
              <a:xfrm>
                <a:off x="5273978" y="2385235"/>
                <a:ext cx="313082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⋯(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2">
                <a:extLst>
                  <a:ext uri="{FF2B5EF4-FFF2-40B4-BE49-F238E27FC236}">
                    <a16:creationId xmlns:a16="http://schemas.microsoft.com/office/drawing/2014/main" id="{0FF5A6DA-62E0-74A7-3FE7-5AD96DCD6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978" y="2385235"/>
                <a:ext cx="3130826" cy="49244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">
                <a:extLst>
                  <a:ext uri="{FF2B5EF4-FFF2-40B4-BE49-F238E27FC236}">
                    <a16:creationId xmlns:a16="http://schemas.microsoft.com/office/drawing/2014/main" id="{A01A99A1-220D-2495-F7CF-6592E453AFE3}"/>
                  </a:ext>
                </a:extLst>
              </p:cNvPr>
              <p:cNvSpPr txBox="1"/>
              <p:nvPr/>
            </p:nvSpPr>
            <p:spPr>
              <a:xfrm>
                <a:off x="4495374" y="2942347"/>
                <a:ext cx="4299065" cy="646331"/>
              </a:xfrm>
              <a:prstGeom prst="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</m:sSub>
                      <m:d>
                        <m:dPr>
                          <m:ctrl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ℓ−1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</m:oMath>
                  </m:oMathPara>
                </a14:m>
                <a:endParaRPr lang="en-US" altLang="zh-TW" b="0" i="1" dirty="0">
                  <a:solidFill>
                    <a:schemeClr val="accent5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⇒</m:t>
                      </m:r>
                      <m:r>
                        <m:rPr>
                          <m:nor/>
                        </m:rPr>
                        <a:rPr lang="en-US" altLang="zh-TW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ℓ−1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ℓ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ExtErr</m:t>
                          </m:r>
                        </m:sub>
                      </m:sSub>
                      <m:r>
                        <a:rPr lang="zh-TW" alt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𝒢</m:t>
                      </m:r>
                    </m:oMath>
                  </m:oMathPara>
                </a14:m>
                <a:endParaRPr lang="en-US" altLang="zh-TW" b="0" dirty="0">
                  <a:solidFill>
                    <a:schemeClr val="accent5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2">
                <a:extLst>
                  <a:ext uri="{FF2B5EF4-FFF2-40B4-BE49-F238E27FC236}">
                    <a16:creationId xmlns:a16="http://schemas.microsoft.com/office/drawing/2014/main" id="{A01A99A1-220D-2495-F7CF-6592E453A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374" y="2942347"/>
                <a:ext cx="4299065" cy="646331"/>
              </a:xfrm>
              <a:prstGeom prst="rect">
                <a:avLst/>
              </a:prstGeom>
              <a:blipFill>
                <a:blip r:embed="rId33"/>
                <a:stretch>
                  <a:fillRect b="-4587"/>
                </a:stretch>
              </a:blipFill>
              <a:ln w="190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2">
                <a:extLst>
                  <a:ext uri="{FF2B5EF4-FFF2-40B4-BE49-F238E27FC236}">
                    <a16:creationId xmlns:a16="http://schemas.microsoft.com/office/drawing/2014/main" id="{331C0905-F007-A6A5-4920-F5E009DB21DB}"/>
                  </a:ext>
                </a:extLst>
              </p:cNvPr>
              <p:cNvSpPr txBox="1"/>
              <p:nvPr/>
            </p:nvSpPr>
            <p:spPr>
              <a:xfrm>
                <a:off x="1932492" y="1336599"/>
                <a:ext cx="137018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extBox 2">
                <a:extLst>
                  <a:ext uri="{FF2B5EF4-FFF2-40B4-BE49-F238E27FC236}">
                    <a16:creationId xmlns:a16="http://schemas.microsoft.com/office/drawing/2014/main" id="{331C0905-F007-A6A5-4920-F5E009DB2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2492" y="1336599"/>
                <a:ext cx="1370187" cy="49244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2">
                <a:extLst>
                  <a:ext uri="{FF2B5EF4-FFF2-40B4-BE49-F238E27FC236}">
                    <a16:creationId xmlns:a16="http://schemas.microsoft.com/office/drawing/2014/main" id="{9FF051E7-FFCC-224B-124B-B317993BA8B0}"/>
                  </a:ext>
                </a:extLst>
              </p:cNvPr>
              <p:cNvSpPr txBox="1"/>
              <p:nvPr/>
            </p:nvSpPr>
            <p:spPr>
              <a:xfrm>
                <a:off x="3156732" y="1330005"/>
                <a:ext cx="137018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1" name="TextBox 2">
                <a:extLst>
                  <a:ext uri="{FF2B5EF4-FFF2-40B4-BE49-F238E27FC236}">
                    <a16:creationId xmlns:a16="http://schemas.microsoft.com/office/drawing/2014/main" id="{9FF051E7-FFCC-224B-124B-B317993BA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732" y="1330005"/>
                <a:ext cx="1370187" cy="49244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2">
                <a:extLst>
                  <a:ext uri="{FF2B5EF4-FFF2-40B4-BE49-F238E27FC236}">
                    <a16:creationId xmlns:a16="http://schemas.microsoft.com/office/drawing/2014/main" id="{4A5DF0A0-4A9D-75D5-A84B-A0E4FA0E7687}"/>
                  </a:ext>
                </a:extLst>
              </p:cNvPr>
              <p:cNvSpPr txBox="1"/>
              <p:nvPr/>
            </p:nvSpPr>
            <p:spPr>
              <a:xfrm>
                <a:off x="2017643" y="3825506"/>
                <a:ext cx="6341368" cy="43088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ℓ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TW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⋯</m:t>
                              </m:r>
                              <m:sSub>
                                <m:sSubPr>
                                  <m:ctrlPr>
                                    <a:rPr lang="en-US" altLang="zh-TW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TW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ℓ−1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altLang="zh-TW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Pr</m:t>
                          </m:r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⁡[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ℓ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ℓ−1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TextBox 2">
                <a:extLst>
                  <a:ext uri="{FF2B5EF4-FFF2-40B4-BE49-F238E27FC236}">
                    <a16:creationId xmlns:a16="http://schemas.microsoft.com/office/drawing/2014/main" id="{4A5DF0A0-4A9D-75D5-A84B-A0E4FA0E7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643" y="3825506"/>
                <a:ext cx="6341368" cy="430887"/>
              </a:xfrm>
              <a:prstGeom prst="rect">
                <a:avLst/>
              </a:prstGeom>
              <a:blipFill>
                <a:blip r:embed="rId37"/>
                <a:stretch>
                  <a:fillRect b="-13699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965D9492-241F-35F3-940F-52130C45A95F}"/>
                  </a:ext>
                </a:extLst>
              </p:cNvPr>
              <p:cNvSpPr txBox="1"/>
              <p:nvPr/>
            </p:nvSpPr>
            <p:spPr>
              <a:xfrm rot="5400000">
                <a:off x="911644" y="1866867"/>
                <a:ext cx="137018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</m:oMath>
                  </m:oMathPara>
                </a14:m>
                <a:endParaRPr lang="en-US" altLang="zh-TW" sz="3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965D9492-241F-35F3-940F-52130C45A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11644" y="1866867"/>
                <a:ext cx="1370187" cy="584775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CD67A5EA-CE94-8B66-8A71-FD5E5D7327D6}"/>
                  </a:ext>
                </a:extLst>
              </p:cNvPr>
              <p:cNvSpPr txBox="1"/>
              <p:nvPr/>
            </p:nvSpPr>
            <p:spPr>
              <a:xfrm>
                <a:off x="8929334" y="2448806"/>
                <a:ext cx="3130827" cy="1894942"/>
              </a:xfrm>
              <a:prstGeom prst="rect">
                <a:avLst/>
              </a:prstGeom>
              <a:noFill/>
              <a:ln w="19050">
                <a:solidFill>
                  <a:srgbClr val="07A39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CN" altLang="en-US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</m:d>
                      <m:r>
                        <a:rPr lang="en-US" altLang="zh-CN" sz="22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2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altLang="zh-CN" sz="22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𝑈</m:t>
                      </m:r>
                      <m:r>
                        <a:rPr lang="en-US" altLang="zh-CN" sz="22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220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sSubSup>
                                <m:sSubSupPr>
                                  <m:ctrlP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: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NZPRG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CN" sz="220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CN" alt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</m:d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zh-CN" alt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CN" sz="220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CN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CN" sz="220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CD67A5EA-CE94-8B66-8A71-FD5E5D732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9334" y="2448806"/>
                <a:ext cx="3130827" cy="1894942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 w="19050">
                <a:solidFill>
                  <a:srgbClr val="07A39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8706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5E9A4-DACB-7564-28F4-3DF603D8B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76BB11-16A8-EAB2-D916-FAE87D539B25}"/>
              </a:ext>
            </a:extLst>
          </p:cNvPr>
          <p:cNvSpPr txBox="1"/>
          <p:nvPr/>
        </p:nvSpPr>
        <p:spPr>
          <a:xfrm>
            <a:off x="540407" y="404984"/>
            <a:ext cx="8986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300" dirty="0">
                <a:latin typeface="Calibri (Body)"/>
                <a:cs typeface="Times New Roman" panose="02020603050405020304" pitchFamily="18" charset="0"/>
              </a:rPr>
              <a:t>One bin is S</a:t>
            </a:r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ensitive to Multiplicative Error</a:t>
            </a:r>
            <a:endParaRPr lang="en-US" sz="3200" b="1" spc="300" dirty="0">
              <a:latin typeface="Calibri (Body)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9FDB470B-BC75-E5B0-C2A4-FBEEFD79CB77}"/>
                  </a:ext>
                </a:extLst>
              </p:cNvPr>
              <p:cNvSpPr txBox="1"/>
              <p:nvPr/>
            </p:nvSpPr>
            <p:spPr>
              <a:xfrm>
                <a:off x="2731455" y="1521018"/>
                <a:ext cx="6432019" cy="613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∧</m:t>
                          </m:r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\</m:t>
                                  </m:r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9FDB470B-BC75-E5B0-C2A4-FBEEFD79C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455" y="1521018"/>
                <a:ext cx="6432019" cy="6131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2">
                <a:extLst>
                  <a:ext uri="{FF2B5EF4-FFF2-40B4-BE49-F238E27FC236}">
                    <a16:creationId xmlns:a16="http://schemas.microsoft.com/office/drawing/2014/main" id="{75570FAD-6E09-CAF7-69D6-62FE392BC090}"/>
                  </a:ext>
                </a:extLst>
              </p:cNvPr>
              <p:cNvSpPr txBox="1"/>
              <p:nvPr/>
            </p:nvSpPr>
            <p:spPr>
              <a:xfrm>
                <a:off x="8357693" y="2072163"/>
                <a:ext cx="22558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lang="en-US" altLang="zh-TW" sz="2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→[ℓ]</m:t>
                      </m:r>
                    </m:oMath>
                  </m:oMathPara>
                </a14:m>
                <a:endParaRPr lang="en-US" altLang="zh-TW" sz="26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2">
                <a:extLst>
                  <a:ext uri="{FF2B5EF4-FFF2-40B4-BE49-F238E27FC236}">
                    <a16:creationId xmlns:a16="http://schemas.microsoft.com/office/drawing/2014/main" id="{75570FAD-6E09-CAF7-69D6-62FE392BC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7693" y="2072163"/>
                <a:ext cx="2255800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3CA9B9DF-0962-369C-EC61-F2652E892C2D}"/>
                  </a:ext>
                </a:extLst>
              </p:cNvPr>
              <p:cNvSpPr txBox="1"/>
              <p:nvPr/>
            </p:nvSpPr>
            <p:spPr>
              <a:xfrm>
                <a:off x="-48041" y="2642528"/>
                <a:ext cx="12288078" cy="524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TW" sz="2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6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  <m:r>
                        <a:rPr lang="en-US" altLang="zh-TW" sz="2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TW" sz="2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6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3CA9B9DF-0962-369C-EC61-F2652E892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041" y="2642528"/>
                <a:ext cx="12288078" cy="5245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2">
                <a:extLst>
                  <a:ext uri="{FF2B5EF4-FFF2-40B4-BE49-F238E27FC236}">
                    <a16:creationId xmlns:a16="http://schemas.microsoft.com/office/drawing/2014/main" id="{23636723-456D-106A-6157-91D90493EFD3}"/>
                  </a:ext>
                </a:extLst>
              </p:cNvPr>
              <p:cNvSpPr txBox="1"/>
              <p:nvPr/>
            </p:nvSpPr>
            <p:spPr>
              <a:xfrm>
                <a:off x="8225229" y="2747762"/>
                <a:ext cx="4109232" cy="909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TW" sz="26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ℓ</m:t>
                        </m:r>
                      </m:sub>
                      <m:sup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TW" sz="26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</m:d>
                    <m:r>
                      <a:rPr lang="en-US" altLang="zh-TW" sz="26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altLang="zh-TW" sz="2600" b="0" dirty="0">
                    <a:solidFill>
                      <a:srgbClr val="07A398"/>
                    </a:solidFill>
                    <a:latin typeface="Calibri (Body)"/>
                    <a:cs typeface="Times New Roman" panose="02020603050405020304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600" b="0" i="0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NZPRG</m:t>
                    </m:r>
                  </m:oMath>
                </a14:m>
                <a:r>
                  <a:rPr lang="en-US" altLang="zh-TW" sz="2600" b="0" dirty="0">
                    <a:solidFill>
                      <a:srgbClr val="07A398"/>
                    </a:solidFill>
                    <a:latin typeface="Calibri (Body)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600" b="0" i="0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ExtErr</m:t>
                    </m:r>
                    <m:r>
                      <a:rPr lang="en-US" altLang="zh-TW" sz="2600" b="0" i="1" smtClean="0">
                        <a:solidFill>
                          <a:srgbClr val="07A39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</m:t>
                        </m:r>
                        <m:r>
                          <a:rPr lang="en-US" altLang="zh-TW" sz="2600" b="0" i="1" smtClean="0">
                            <a:solidFill>
                              <a:srgbClr val="07A39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(1)</m:t>
                        </m:r>
                      </m:sup>
                    </m:sSup>
                  </m:oMath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TextBox 2">
                <a:extLst>
                  <a:ext uri="{FF2B5EF4-FFF2-40B4-BE49-F238E27FC236}">
                    <a16:creationId xmlns:a16="http://schemas.microsoft.com/office/drawing/2014/main" id="{23636723-456D-106A-6157-91D90493E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5229" y="2747762"/>
                <a:ext cx="4109232" cy="909864"/>
              </a:xfrm>
              <a:prstGeom prst="rect">
                <a:avLst/>
              </a:prstGeom>
              <a:blipFill>
                <a:blip r:embed="rId5"/>
                <a:stretch>
                  <a:fillRect t="-6040" b="-167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294B4DF0-DE42-19B6-C79A-E3BE8DA4CBAB}"/>
                  </a:ext>
                </a:extLst>
              </p:cNvPr>
              <p:cNvSpPr txBox="1"/>
              <p:nvPr/>
            </p:nvSpPr>
            <p:spPr>
              <a:xfrm>
                <a:off x="8225229" y="940943"/>
                <a:ext cx="2862620" cy="549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7AA41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rgbClr val="7AA41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altLang="zh-TW" sz="2600" b="0" i="1" smtClean="0">
                                  <a:solidFill>
                                    <a:srgbClr val="7AA41C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600" b="0" i="1" smtClean="0">
                                  <a:solidFill>
                                    <a:srgbClr val="7AA41C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7AA41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600" b="0" i="1" smtClean="0">
                          <a:solidFill>
                            <a:srgbClr val="7AA41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600" b="0" i="1" smtClean="0">
                          <a:solidFill>
                            <a:srgbClr val="7AA41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TW" sz="2600" b="0" i="1" smtClean="0">
                          <a:solidFill>
                            <a:srgbClr val="7AA41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600" b="0" dirty="0">
                  <a:solidFill>
                    <a:srgbClr val="7AA41C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294B4DF0-DE42-19B6-C79A-E3BE8DA4C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5229" y="940943"/>
                <a:ext cx="2862620" cy="5491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1A417CF7-1595-C9D4-FD2B-F2DB590BBAD1}"/>
                  </a:ext>
                </a:extLst>
              </p:cNvPr>
              <p:cNvSpPr txBox="1"/>
              <p:nvPr/>
            </p:nvSpPr>
            <p:spPr>
              <a:xfrm>
                <a:off x="205200" y="2669017"/>
                <a:ext cx="3883394" cy="2063385"/>
              </a:xfrm>
              <a:prstGeom prst="rect">
                <a:avLst/>
              </a:prstGeom>
              <a:noFill/>
              <a:ln w="19050">
                <a:solidFill>
                  <a:srgbClr val="07A39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CN" altLang="en-US" sz="24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altLang="zh-CN" sz="24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𝑈</m:t>
                      </m:r>
                      <m:r>
                        <a:rPr lang="en-US" altLang="zh-CN" sz="24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240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sSubSup>
                                <m:sSubSup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: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NZPRG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CN" sz="240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CN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zh-CN" alt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CN" sz="240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1A417CF7-1595-C9D4-FD2B-F2DB590BB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00" y="2669017"/>
                <a:ext cx="3883394" cy="20633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rgbClr val="07A39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2">
                <a:extLst>
                  <a:ext uri="{FF2B5EF4-FFF2-40B4-BE49-F238E27FC236}">
                    <a16:creationId xmlns:a16="http://schemas.microsoft.com/office/drawing/2014/main" id="{6D552A7A-603C-596E-4360-DAD8F9CDDBF4}"/>
                  </a:ext>
                </a:extLst>
              </p:cNvPr>
              <p:cNvSpPr txBox="1"/>
              <p:nvPr/>
            </p:nvSpPr>
            <p:spPr>
              <a:xfrm>
                <a:off x="83377" y="4843870"/>
                <a:ext cx="11728174" cy="553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</m:d>
                          <m:r>
                            <a:rPr lang="en-US" altLang="zh-TW" sz="2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±</m:t>
                          </m:r>
                          <m:r>
                            <m:rPr>
                              <m:nor/>
                            </m:rPr>
                            <a:rPr lang="en-US" altLang="zh-TW" sz="26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ExtErr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</m:d>
                          <m:r>
                            <a:rPr lang="en-US" altLang="zh-TW" sz="2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±</m:t>
                          </m:r>
                          <m:r>
                            <m:rPr>
                              <m:nor/>
                            </m:rPr>
                            <a:rPr lang="en-US" altLang="zh-TW" sz="26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ExtErr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ℓ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</m:d>
                          <m:r>
                            <a:rPr lang="en-US" altLang="zh-TW" sz="2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±</m:t>
                          </m:r>
                          <m:r>
                            <m:rPr>
                              <m:nor/>
                            </m:rPr>
                            <a:rPr lang="en-US" altLang="zh-TW" sz="26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ExtErr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2">
                <a:extLst>
                  <a:ext uri="{FF2B5EF4-FFF2-40B4-BE49-F238E27FC236}">
                    <a16:creationId xmlns:a16="http://schemas.microsoft.com/office/drawing/2014/main" id="{6D552A7A-603C-596E-4360-DAD8F9CDD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7" y="4843870"/>
                <a:ext cx="11728174" cy="5532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2">
                <a:extLst>
                  <a:ext uri="{FF2B5EF4-FFF2-40B4-BE49-F238E27FC236}">
                    <a16:creationId xmlns:a16="http://schemas.microsoft.com/office/drawing/2014/main" id="{E5567196-6C1B-BDF7-998A-BE2465058649}"/>
                  </a:ext>
                </a:extLst>
              </p:cNvPr>
              <p:cNvSpPr txBox="1"/>
              <p:nvPr/>
            </p:nvSpPr>
            <p:spPr>
              <a:xfrm rot="5400000">
                <a:off x="5728879" y="2039464"/>
                <a:ext cx="73424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en-US" altLang="zh-TW" sz="4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2">
                <a:extLst>
                  <a:ext uri="{FF2B5EF4-FFF2-40B4-BE49-F238E27FC236}">
                    <a16:creationId xmlns:a16="http://schemas.microsoft.com/office/drawing/2014/main" id="{E5567196-6C1B-BDF7-998A-BE2465058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728879" y="2039464"/>
                <a:ext cx="734241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2">
                <a:extLst>
                  <a:ext uri="{FF2B5EF4-FFF2-40B4-BE49-F238E27FC236}">
                    <a16:creationId xmlns:a16="http://schemas.microsoft.com/office/drawing/2014/main" id="{4407AD21-7A12-B300-B540-C26552799941}"/>
                  </a:ext>
                </a:extLst>
              </p:cNvPr>
              <p:cNvSpPr txBox="1"/>
              <p:nvPr/>
            </p:nvSpPr>
            <p:spPr>
              <a:xfrm rot="5400000">
                <a:off x="5728879" y="3109750"/>
                <a:ext cx="73424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0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</m:oMath>
                  </m:oMathPara>
                </a14:m>
                <a:endParaRPr lang="en-US" altLang="zh-TW" sz="40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2">
                <a:extLst>
                  <a:ext uri="{FF2B5EF4-FFF2-40B4-BE49-F238E27FC236}">
                    <a16:creationId xmlns:a16="http://schemas.microsoft.com/office/drawing/2014/main" id="{4407AD21-7A12-B300-B540-C26552799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728879" y="3109750"/>
                <a:ext cx="734241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3D0011E-3E8D-84EE-B805-1CCCC9BC3192}"/>
                  </a:ext>
                </a:extLst>
              </p:cNvPr>
              <p:cNvSpPr txBox="1"/>
              <p:nvPr/>
            </p:nvSpPr>
            <p:spPr>
              <a:xfrm>
                <a:off x="83377" y="5620034"/>
                <a:ext cx="12034023" cy="914546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CN" sz="2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∧</m:t>
                              </m:r>
                              <m:func>
                                <m:funcPr>
                                  <m:ctrlPr>
                                    <a:rPr lang="en-US" altLang="zh-CN" sz="2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\</m:t>
                                      </m:r>
                                      <m:r>
                                        <a:rPr lang="en-US" altLang="zh-CN" sz="20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altLang="zh-CN" sz="2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&gt;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zh-CN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≤1/</m:t>
                      </m:r>
                      <m:r>
                        <a:rPr lang="en-US" altLang="zh-CN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en-US" altLang="zh-CN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⟹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en-US" altLang="zh-CN" sz="20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  <m:r>
                        <a:rPr lang="en-US" altLang="zh-CN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⋅(1±</m:t>
                      </m:r>
                      <m:r>
                        <a:rPr lang="en-US" altLang="zh-CN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en-US" altLang="zh-CN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r>
                        <m:rPr>
                          <m:nor/>
                        </m:rPr>
                        <a:rPr lang="en-US" altLang="zh-CN" sz="20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  <m:r>
                        <a:rPr lang="en-US" altLang="zh-CN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00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SimSun" panose="02010600030101010101" pitchFamily="2" charset="-122"/>
                  <a:buChar char="！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TW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𝑈</m:t>
                    </m:r>
                    <m:r>
                      <a:rPr lang="en-US" altLang="zh-TW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altLang="zh-TW" sz="24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is very small, and it makes this bin very sensitive to multiplicative error.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3D0011E-3E8D-84EE-B805-1CCCC9BC3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7" y="5620034"/>
                <a:ext cx="12034023" cy="914546"/>
              </a:xfrm>
              <a:prstGeom prst="rect">
                <a:avLst/>
              </a:prstGeom>
              <a:blipFill>
                <a:blip r:embed="rId11"/>
                <a:stretch>
                  <a:fillRect l="-506" b="-9804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椭圆 4">
            <a:extLst>
              <a:ext uri="{FF2B5EF4-FFF2-40B4-BE49-F238E27FC236}">
                <a16:creationId xmlns:a16="http://schemas.microsoft.com/office/drawing/2014/main" id="{C4A3A0FF-6ACD-AFC6-9A3D-BA7F2513604C}"/>
              </a:ext>
            </a:extLst>
          </p:cNvPr>
          <p:cNvSpPr/>
          <p:nvPr/>
        </p:nvSpPr>
        <p:spPr>
          <a:xfrm>
            <a:off x="4581940" y="4770169"/>
            <a:ext cx="2723321" cy="700780"/>
          </a:xfrm>
          <a:prstGeom prst="ellipse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030A0"/>
              </a:solidFill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812E2121-E077-E84A-BEAA-08D2F0D6306A}"/>
              </a:ext>
            </a:extLst>
          </p:cNvPr>
          <p:cNvSpPr txBox="1"/>
          <p:nvPr/>
        </p:nvSpPr>
        <p:spPr>
          <a:xfrm>
            <a:off x="4422912" y="3866668"/>
            <a:ext cx="5496338" cy="83099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新細明體" panose="02020500000000000000" pitchFamily="18" charset="-120"/>
              <a:buChar char="﹖"/>
            </a:pPr>
            <a:r>
              <a:rPr lang="en-US" altLang="zh-TW" sz="2400" dirty="0">
                <a:latin typeface="Calibri (Body)"/>
                <a:cs typeface="Times New Roman" panose="02020603050405020304" pitchFamily="18" charset="0"/>
              </a:rPr>
              <a:t>We hope that this special bin does not need to pay for the error from extractor.</a:t>
            </a:r>
          </a:p>
        </p:txBody>
      </p:sp>
      <p:sp>
        <p:nvSpPr>
          <p:cNvPr id="9" name="乘号 8">
            <a:extLst>
              <a:ext uri="{FF2B5EF4-FFF2-40B4-BE49-F238E27FC236}">
                <a16:creationId xmlns:a16="http://schemas.microsoft.com/office/drawing/2014/main" id="{CD6A4BFB-0AD4-EDFD-48C4-333CC7500205}"/>
              </a:ext>
            </a:extLst>
          </p:cNvPr>
          <p:cNvSpPr/>
          <p:nvPr/>
        </p:nvSpPr>
        <p:spPr>
          <a:xfrm>
            <a:off x="5198167" y="4870175"/>
            <a:ext cx="2305877" cy="507045"/>
          </a:xfrm>
          <a:prstGeom prst="mathMultiply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81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6" grpId="0"/>
      <p:bldP spid="44" grpId="0"/>
      <p:bldP spid="45" grpId="0"/>
      <p:bldP spid="46" grpId="0" animBg="1"/>
      <p:bldP spid="14" grpId="0"/>
      <p:bldP spid="15" grpId="0"/>
      <p:bldP spid="3" grpId="0" animBg="1"/>
      <p:bldP spid="5" grpId="0" animBg="1"/>
      <p:bldP spid="7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1813B-7185-FF24-8F44-39D777F03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1BAB41-BF3F-A35D-C8FD-87A851390B6E}"/>
              </a:ext>
            </a:extLst>
          </p:cNvPr>
          <p:cNvSpPr txBox="1"/>
          <p:nvPr/>
        </p:nvSpPr>
        <p:spPr>
          <a:xfrm>
            <a:off x="540407" y="404984"/>
            <a:ext cx="5796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Change the Order of Inputs</a:t>
            </a:r>
            <a:endParaRPr lang="en-US" altLang="zh-CN" sz="3200" b="1" spc="300" dirty="0">
              <a:solidFill>
                <a:srgbClr val="7030A0"/>
              </a:solidFill>
              <a:latin typeface="Calibri (Body)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2">
                <a:extLst>
                  <a:ext uri="{FF2B5EF4-FFF2-40B4-BE49-F238E27FC236}">
                    <a16:creationId xmlns:a16="http://schemas.microsoft.com/office/drawing/2014/main" id="{94DF1891-EC22-D454-6679-6B1A696A9A7D}"/>
                  </a:ext>
                </a:extLst>
              </p:cNvPr>
              <p:cNvSpPr txBox="1"/>
              <p:nvPr/>
            </p:nvSpPr>
            <p:spPr>
              <a:xfrm>
                <a:off x="194003" y="1457561"/>
                <a:ext cx="11803993" cy="566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∧⋯∧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∧</m:t>
                          </m:r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\</m:t>
                                  </m:r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US" altLang="zh-TW" sz="2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∧⋯∧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ℓ</m:t>
                                  </m:r>
                                </m:sub>
                                <m:sup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ℓ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accent2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2">
                <a:extLst>
                  <a:ext uri="{FF2B5EF4-FFF2-40B4-BE49-F238E27FC236}">
                    <a16:creationId xmlns:a16="http://schemas.microsoft.com/office/drawing/2014/main" id="{94DF1891-EC22-D454-6679-6B1A696A9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03" y="1457561"/>
                <a:ext cx="11803993" cy="5666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椭圆 20">
            <a:extLst>
              <a:ext uri="{FF2B5EF4-FFF2-40B4-BE49-F238E27FC236}">
                <a16:creationId xmlns:a16="http://schemas.microsoft.com/office/drawing/2014/main" id="{B12F9FFB-B779-855E-D11B-DDA44E858807}"/>
              </a:ext>
            </a:extLst>
          </p:cNvPr>
          <p:cNvSpPr/>
          <p:nvPr/>
        </p:nvSpPr>
        <p:spPr>
          <a:xfrm>
            <a:off x="1649895" y="5248978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E1F0E6FE-ED65-CFF8-0FED-9CC005F96B3D}"/>
              </a:ext>
            </a:extLst>
          </p:cNvPr>
          <p:cNvSpPr/>
          <p:nvPr/>
        </p:nvSpPr>
        <p:spPr>
          <a:xfrm>
            <a:off x="3110094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17F4C8B0-6E72-694B-B1E9-FDD040C16BEF}"/>
              </a:ext>
            </a:extLst>
          </p:cNvPr>
          <p:cNvSpPr/>
          <p:nvPr/>
        </p:nvSpPr>
        <p:spPr>
          <a:xfrm>
            <a:off x="3110094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261A24F4-E541-18EE-8811-F42690521847}"/>
              </a:ext>
            </a:extLst>
          </p:cNvPr>
          <p:cNvSpPr/>
          <p:nvPr/>
        </p:nvSpPr>
        <p:spPr>
          <a:xfrm>
            <a:off x="4470824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202DF2DF-E15A-C980-C586-0C6BE99E9F10}"/>
              </a:ext>
            </a:extLst>
          </p:cNvPr>
          <p:cNvSpPr/>
          <p:nvPr/>
        </p:nvSpPr>
        <p:spPr>
          <a:xfrm>
            <a:off x="4470824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A143CD19-C19A-0845-D67F-E63BFF092D50}"/>
                  </a:ext>
                </a:extLst>
              </p:cNvPr>
              <p:cNvSpPr txBox="1"/>
              <p:nvPr/>
            </p:nvSpPr>
            <p:spPr>
              <a:xfrm>
                <a:off x="4815373" y="4501782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55E45FA4-2990-1C3C-D31D-661787837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4501782"/>
                <a:ext cx="2032361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2">
                <a:extLst>
                  <a:ext uri="{FF2B5EF4-FFF2-40B4-BE49-F238E27FC236}">
                    <a16:creationId xmlns:a16="http://schemas.microsoft.com/office/drawing/2014/main" id="{A017BA1F-323D-D60C-70F3-F24FC0332844}"/>
                  </a:ext>
                </a:extLst>
              </p:cNvPr>
              <p:cNvSpPr txBox="1"/>
              <p:nvPr/>
            </p:nvSpPr>
            <p:spPr>
              <a:xfrm>
                <a:off x="4815373" y="5653011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TextBox 2">
                <a:extLst>
                  <a:ext uri="{FF2B5EF4-FFF2-40B4-BE49-F238E27FC236}">
                    <a16:creationId xmlns:a16="http://schemas.microsoft.com/office/drawing/2014/main" id="{8039C052-D225-B1FE-F67F-9441FDB69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5653011"/>
                <a:ext cx="2032361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椭圆 31">
            <a:extLst>
              <a:ext uri="{FF2B5EF4-FFF2-40B4-BE49-F238E27FC236}">
                <a16:creationId xmlns:a16="http://schemas.microsoft.com/office/drawing/2014/main" id="{DAE1FC4B-C39B-868C-9AA6-91934C6CD8C0}"/>
              </a:ext>
            </a:extLst>
          </p:cNvPr>
          <p:cNvSpPr/>
          <p:nvPr/>
        </p:nvSpPr>
        <p:spPr>
          <a:xfrm>
            <a:off x="7024648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C9561544-E123-F905-DD39-04482554A864}"/>
              </a:ext>
            </a:extLst>
          </p:cNvPr>
          <p:cNvSpPr/>
          <p:nvPr/>
        </p:nvSpPr>
        <p:spPr>
          <a:xfrm>
            <a:off x="7024648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2">
                <a:extLst>
                  <a:ext uri="{FF2B5EF4-FFF2-40B4-BE49-F238E27FC236}">
                    <a16:creationId xmlns:a16="http://schemas.microsoft.com/office/drawing/2014/main" id="{9B4BE331-D9F9-DE1B-0B27-846B53987E46}"/>
                  </a:ext>
                </a:extLst>
              </p:cNvPr>
              <p:cNvSpPr txBox="1"/>
              <p:nvPr/>
            </p:nvSpPr>
            <p:spPr>
              <a:xfrm>
                <a:off x="423337" y="5089936"/>
                <a:ext cx="1379949" cy="431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TW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start</m:t>
                          </m:r>
                        </m:sub>
                      </m:sSub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2">
                <a:extLst>
                  <a:ext uri="{FF2B5EF4-FFF2-40B4-BE49-F238E27FC236}">
                    <a16:creationId xmlns:a16="http://schemas.microsoft.com/office/drawing/2014/main" id="{D4C859F0-9EFE-8411-5990-AC0FC1790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37" y="5089936"/>
                <a:ext cx="1379949" cy="431465"/>
              </a:xfrm>
              <a:prstGeom prst="rect">
                <a:avLst/>
              </a:prstGeom>
              <a:blipFill>
                <a:blip r:embed="rId13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2">
                <a:extLst>
                  <a:ext uri="{FF2B5EF4-FFF2-40B4-BE49-F238E27FC236}">
                    <a16:creationId xmlns:a16="http://schemas.microsoft.com/office/drawing/2014/main" id="{9D15F545-191B-A66B-6471-4603D73E806F}"/>
                  </a:ext>
                </a:extLst>
              </p:cNvPr>
              <p:cNvSpPr txBox="1"/>
              <p:nvPr/>
            </p:nvSpPr>
            <p:spPr>
              <a:xfrm>
                <a:off x="8400634" y="4494024"/>
                <a:ext cx="13799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reject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2">
                <a:extLst>
                  <a:ext uri="{FF2B5EF4-FFF2-40B4-BE49-F238E27FC236}">
                    <a16:creationId xmlns:a16="http://schemas.microsoft.com/office/drawing/2014/main" id="{34650ED2-553F-8347-4D8C-77F17C850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634" y="4494024"/>
                <a:ext cx="1379949" cy="430887"/>
              </a:xfrm>
              <a:prstGeom prst="rect">
                <a:avLst/>
              </a:prstGeom>
              <a:blipFill>
                <a:blip r:embed="rId14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30320A74-7BE7-AE5B-6224-3A84535F010C}"/>
                  </a:ext>
                </a:extLst>
              </p:cNvPr>
              <p:cNvSpPr txBox="1"/>
              <p:nvPr/>
            </p:nvSpPr>
            <p:spPr>
              <a:xfrm>
                <a:off x="8422632" y="5662517"/>
                <a:ext cx="13799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accept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E180E3DD-BBB3-DE97-B470-CC69BBA7A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632" y="5662517"/>
                <a:ext cx="1379949" cy="430887"/>
              </a:xfrm>
              <a:prstGeom prst="rect">
                <a:avLst/>
              </a:prstGeom>
              <a:blipFill>
                <a:blip r:embed="rId15"/>
                <a:stretch>
                  <a:fillRect b="-12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椭圆 36">
            <a:extLst>
              <a:ext uri="{FF2B5EF4-FFF2-40B4-BE49-F238E27FC236}">
                <a16:creationId xmlns:a16="http://schemas.microsoft.com/office/drawing/2014/main" id="{18C4FBE2-94D1-63A4-6CE3-58D2B9A03514}"/>
              </a:ext>
            </a:extLst>
          </p:cNvPr>
          <p:cNvSpPr/>
          <p:nvPr/>
        </p:nvSpPr>
        <p:spPr>
          <a:xfrm>
            <a:off x="8385378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E71921D0-E369-B7CC-D060-5C5863AC92AF}"/>
              </a:ext>
            </a:extLst>
          </p:cNvPr>
          <p:cNvSpPr/>
          <p:nvPr/>
        </p:nvSpPr>
        <p:spPr>
          <a:xfrm>
            <a:off x="8385378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89B2D6AA-5C73-17F4-9924-408E4991E851}"/>
              </a:ext>
            </a:extLst>
          </p:cNvPr>
          <p:cNvCxnSpPr>
            <a:stCxn id="34" idx="3"/>
            <a:endCxn id="23" idx="3"/>
          </p:cNvCxnSpPr>
          <p:nvPr/>
        </p:nvCxnSpPr>
        <p:spPr>
          <a:xfrm flipV="1">
            <a:off x="1803286" y="4807850"/>
            <a:ext cx="1331358" cy="4978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0542D332-2127-271A-D7DB-08D13879E7FB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1773652" y="5416613"/>
            <a:ext cx="1336442" cy="4831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384E7E40-F55C-5C61-7BA7-A341751CB801}"/>
                  </a:ext>
                </a:extLst>
              </p:cNvPr>
              <p:cNvSpPr txBox="1"/>
              <p:nvPr/>
            </p:nvSpPr>
            <p:spPr>
              <a:xfrm>
                <a:off x="1596738" y="5610646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9FD9584B-C16B-528B-5C04-836EBE45E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738" y="5610646"/>
                <a:ext cx="1360730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2">
                <a:extLst>
                  <a:ext uri="{FF2B5EF4-FFF2-40B4-BE49-F238E27FC236}">
                    <a16:creationId xmlns:a16="http://schemas.microsoft.com/office/drawing/2014/main" id="{D1049C88-999A-A4C3-78B6-41D0281DDE6D}"/>
                  </a:ext>
                </a:extLst>
              </p:cNvPr>
              <p:cNvSpPr txBox="1"/>
              <p:nvPr/>
            </p:nvSpPr>
            <p:spPr>
              <a:xfrm>
                <a:off x="1569269" y="4631535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2">
                <a:extLst>
                  <a:ext uri="{FF2B5EF4-FFF2-40B4-BE49-F238E27FC236}">
                    <a16:creationId xmlns:a16="http://schemas.microsoft.com/office/drawing/2014/main" id="{AE40A21F-7D1A-0563-4976-4BA69882F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269" y="4631535"/>
                <a:ext cx="136073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2CE798CE-38C1-36DA-E4F5-65D114BE78A3}"/>
              </a:ext>
            </a:extLst>
          </p:cNvPr>
          <p:cNvCxnSpPr>
            <a:stCxn id="23" idx="6"/>
            <a:endCxn id="28" idx="2"/>
          </p:cNvCxnSpPr>
          <p:nvPr/>
        </p:nvCxnSpPr>
        <p:spPr>
          <a:xfrm>
            <a:off x="3277729" y="4748583"/>
            <a:ext cx="119309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2196F449-911D-47CE-574D-41486E78B8CD}"/>
              </a:ext>
            </a:extLst>
          </p:cNvPr>
          <p:cNvCxnSpPr>
            <a:stCxn id="27" idx="0"/>
            <a:endCxn id="28" idx="3"/>
          </p:cNvCxnSpPr>
          <p:nvPr/>
        </p:nvCxnSpPr>
        <p:spPr>
          <a:xfrm flipV="1">
            <a:off x="3193912" y="4807850"/>
            <a:ext cx="1301462" cy="1008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9F6EF804-8D5A-304A-DB4E-4E57AB72B420}"/>
              </a:ext>
            </a:extLst>
          </p:cNvPr>
          <p:cNvCxnSpPr>
            <a:stCxn id="27" idx="6"/>
            <a:endCxn id="29" idx="2"/>
          </p:cNvCxnSpPr>
          <p:nvPr/>
        </p:nvCxnSpPr>
        <p:spPr>
          <a:xfrm>
            <a:off x="3277729" y="5899812"/>
            <a:ext cx="11930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2">
                <a:extLst>
                  <a:ext uri="{FF2B5EF4-FFF2-40B4-BE49-F238E27FC236}">
                    <a16:creationId xmlns:a16="http://schemas.microsoft.com/office/drawing/2014/main" id="{B78B685B-E090-4795-1019-75D12F5CBB2D}"/>
                  </a:ext>
                </a:extLst>
              </p:cNvPr>
              <p:cNvSpPr txBox="1"/>
              <p:nvPr/>
            </p:nvSpPr>
            <p:spPr>
              <a:xfrm>
                <a:off x="3181207" y="5912300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TextBox 2">
                <a:extLst>
                  <a:ext uri="{FF2B5EF4-FFF2-40B4-BE49-F238E27FC236}">
                    <a16:creationId xmlns:a16="http://schemas.microsoft.com/office/drawing/2014/main" id="{73EF73F6-E576-F865-DBD0-C7BC508D5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207" y="5912300"/>
                <a:ext cx="136073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2">
                <a:extLst>
                  <a:ext uri="{FF2B5EF4-FFF2-40B4-BE49-F238E27FC236}">
                    <a16:creationId xmlns:a16="http://schemas.microsoft.com/office/drawing/2014/main" id="{356B25E9-364B-993F-3D17-154358573232}"/>
                  </a:ext>
                </a:extLst>
              </p:cNvPr>
              <p:cNvSpPr txBox="1"/>
              <p:nvPr/>
            </p:nvSpPr>
            <p:spPr>
              <a:xfrm>
                <a:off x="3150296" y="5112809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5" name="TextBox 2">
                <a:extLst>
                  <a:ext uri="{FF2B5EF4-FFF2-40B4-BE49-F238E27FC236}">
                    <a16:creationId xmlns:a16="http://schemas.microsoft.com/office/drawing/2014/main" id="{7D67D9FE-1350-CFF3-7908-ED7633D25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296" y="5112809"/>
                <a:ext cx="1360730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B6FE43EF-8C51-0ECF-D1BF-A1433F422E26}"/>
              </a:ext>
            </a:extLst>
          </p:cNvPr>
          <p:cNvCxnSpPr/>
          <p:nvPr/>
        </p:nvCxnSpPr>
        <p:spPr>
          <a:xfrm>
            <a:off x="7204987" y="4753255"/>
            <a:ext cx="119309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6A28A2A6-13BF-CA46-587E-3BF01FAEF232}"/>
              </a:ext>
            </a:extLst>
          </p:cNvPr>
          <p:cNvCxnSpPr/>
          <p:nvPr/>
        </p:nvCxnSpPr>
        <p:spPr>
          <a:xfrm flipV="1">
            <a:off x="7121170" y="4812522"/>
            <a:ext cx="1301462" cy="1008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4C0A9566-D30F-212A-9D4A-1A5283B0B23F}"/>
              </a:ext>
            </a:extLst>
          </p:cNvPr>
          <p:cNvCxnSpPr/>
          <p:nvPr/>
        </p:nvCxnSpPr>
        <p:spPr>
          <a:xfrm>
            <a:off x="7204987" y="5904484"/>
            <a:ext cx="11930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2">
                <a:extLst>
                  <a:ext uri="{FF2B5EF4-FFF2-40B4-BE49-F238E27FC236}">
                    <a16:creationId xmlns:a16="http://schemas.microsoft.com/office/drawing/2014/main" id="{741065AC-56C9-E730-CB69-472CD08F173A}"/>
                  </a:ext>
                </a:extLst>
              </p:cNvPr>
              <p:cNvSpPr txBox="1"/>
              <p:nvPr/>
            </p:nvSpPr>
            <p:spPr>
              <a:xfrm>
                <a:off x="7091536" y="5899232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TextBox 2">
                <a:extLst>
                  <a:ext uri="{FF2B5EF4-FFF2-40B4-BE49-F238E27FC236}">
                    <a16:creationId xmlns:a16="http://schemas.microsoft.com/office/drawing/2014/main" id="{5256C8CB-DDC6-4122-478E-3A685DFB3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536" y="5899232"/>
                <a:ext cx="1360730" cy="400110"/>
              </a:xfrm>
              <a:prstGeom prst="rect">
                <a:avLst/>
              </a:prstGeom>
              <a:blipFill>
                <a:blip r:embed="rId20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2">
                <a:extLst>
                  <a:ext uri="{FF2B5EF4-FFF2-40B4-BE49-F238E27FC236}">
                    <a16:creationId xmlns:a16="http://schemas.microsoft.com/office/drawing/2014/main" id="{FC3E0A1E-C0C7-7C03-3B2B-64A120DC6B30}"/>
                  </a:ext>
                </a:extLst>
              </p:cNvPr>
              <p:cNvSpPr txBox="1"/>
              <p:nvPr/>
            </p:nvSpPr>
            <p:spPr>
              <a:xfrm>
                <a:off x="7077554" y="5117481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TextBox 2">
                <a:extLst>
                  <a:ext uri="{FF2B5EF4-FFF2-40B4-BE49-F238E27FC236}">
                    <a16:creationId xmlns:a16="http://schemas.microsoft.com/office/drawing/2014/main" id="{D9B19302-C4B9-B666-6605-8B6E91436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554" y="5117481"/>
                <a:ext cx="1360730" cy="400110"/>
              </a:xfrm>
              <a:prstGeom prst="rect">
                <a:avLst/>
              </a:prstGeom>
              <a:blipFill>
                <a:blip r:embed="rId21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2">
                <a:extLst>
                  <a:ext uri="{FF2B5EF4-FFF2-40B4-BE49-F238E27FC236}">
                    <a16:creationId xmlns:a16="http://schemas.microsoft.com/office/drawing/2014/main" id="{CA0BB241-61C2-7D2D-B8F5-B7CDB70C854E}"/>
                  </a:ext>
                </a:extLst>
              </p:cNvPr>
              <p:cNvSpPr txBox="1"/>
              <p:nvPr/>
            </p:nvSpPr>
            <p:spPr>
              <a:xfrm>
                <a:off x="10043136" y="4631535"/>
                <a:ext cx="1889493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Width: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Length: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ℓ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Alphabet: </a:t>
                </a:r>
                <a14:m>
                  <m:oMath xmlns:m="http://schemas.openxmlformats.org/officeDocument/2006/math">
                    <m:r>
                      <a:rPr lang="zh-TW" altLang="en-US" sz="2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𝒢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TextBox 2">
                <a:extLst>
                  <a:ext uri="{FF2B5EF4-FFF2-40B4-BE49-F238E27FC236}">
                    <a16:creationId xmlns:a16="http://schemas.microsoft.com/office/drawing/2014/main" id="{DD453A1E-4B5F-3837-3A65-0AB0F25D0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3136" y="4631535"/>
                <a:ext cx="1889493" cy="1292662"/>
              </a:xfrm>
              <a:prstGeom prst="rect">
                <a:avLst/>
              </a:prstGeom>
              <a:blipFill>
                <a:blip r:embed="rId22"/>
                <a:stretch>
                  <a:fillRect l="-5806" t="-3774"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2">
                <a:extLst>
                  <a:ext uri="{FF2B5EF4-FFF2-40B4-BE49-F238E27FC236}">
                    <a16:creationId xmlns:a16="http://schemas.microsoft.com/office/drawing/2014/main" id="{EEA728D2-BBA2-A6C8-F6E7-D5C51B7B01FE}"/>
                  </a:ext>
                </a:extLst>
              </p:cNvPr>
              <p:cNvSpPr txBox="1"/>
              <p:nvPr/>
            </p:nvSpPr>
            <p:spPr>
              <a:xfrm>
                <a:off x="1817530" y="6204789"/>
                <a:ext cx="109113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TextBox 2">
                <a:extLst>
                  <a:ext uri="{FF2B5EF4-FFF2-40B4-BE49-F238E27FC236}">
                    <a16:creationId xmlns:a16="http://schemas.microsoft.com/office/drawing/2014/main" id="{4A33C2FC-6ACF-8250-E2D8-B8B5167B7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6204789"/>
                <a:ext cx="1091130" cy="49244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2">
                <a:extLst>
                  <a:ext uri="{FF2B5EF4-FFF2-40B4-BE49-F238E27FC236}">
                    <a16:creationId xmlns:a16="http://schemas.microsoft.com/office/drawing/2014/main" id="{5EB70A89-DCAA-88E4-DDC5-8FC402F54782}"/>
                  </a:ext>
                </a:extLst>
              </p:cNvPr>
              <p:cNvSpPr txBox="1"/>
              <p:nvPr/>
            </p:nvSpPr>
            <p:spPr>
              <a:xfrm>
                <a:off x="3328711" y="6204789"/>
                <a:ext cx="109113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TextBox 2">
                <a:extLst>
                  <a:ext uri="{FF2B5EF4-FFF2-40B4-BE49-F238E27FC236}">
                    <a16:creationId xmlns:a16="http://schemas.microsoft.com/office/drawing/2014/main" id="{1870153D-C742-3D1C-B866-8C6DB6427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711" y="6204789"/>
                <a:ext cx="1091130" cy="49244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2">
                <a:extLst>
                  <a:ext uri="{FF2B5EF4-FFF2-40B4-BE49-F238E27FC236}">
                    <a16:creationId xmlns:a16="http://schemas.microsoft.com/office/drawing/2014/main" id="{A6E00601-C95B-3EA7-78F0-3CFB68836FFF}"/>
                  </a:ext>
                </a:extLst>
              </p:cNvPr>
              <p:cNvSpPr txBox="1"/>
              <p:nvPr/>
            </p:nvSpPr>
            <p:spPr>
              <a:xfrm>
                <a:off x="7226336" y="6204789"/>
                <a:ext cx="1091130" cy="493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TextBox 2">
                <a:extLst>
                  <a:ext uri="{FF2B5EF4-FFF2-40B4-BE49-F238E27FC236}">
                    <a16:creationId xmlns:a16="http://schemas.microsoft.com/office/drawing/2014/main" id="{E8334386-05E1-1AF0-638F-7270E7CB2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336" y="6204789"/>
                <a:ext cx="1091130" cy="49314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2">
                <a:extLst>
                  <a:ext uri="{FF2B5EF4-FFF2-40B4-BE49-F238E27FC236}">
                    <a16:creationId xmlns:a16="http://schemas.microsoft.com/office/drawing/2014/main" id="{2977ADB2-9136-AD70-8C84-B901252712D1}"/>
                  </a:ext>
                </a:extLst>
              </p:cNvPr>
              <p:cNvSpPr txBox="1"/>
              <p:nvPr/>
            </p:nvSpPr>
            <p:spPr>
              <a:xfrm>
                <a:off x="4815373" y="6203347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" name="TextBox 2">
                <a:extLst>
                  <a:ext uri="{FF2B5EF4-FFF2-40B4-BE49-F238E27FC236}">
                    <a16:creationId xmlns:a16="http://schemas.microsoft.com/office/drawing/2014/main" id="{C291EF80-1DA8-0F80-0819-5F38B96CB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6203347"/>
                <a:ext cx="2032361" cy="49244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CA10FA4A-EB32-69DB-4BE5-C1D4E8FC0C2D}"/>
                  </a:ext>
                </a:extLst>
              </p:cNvPr>
              <p:cNvSpPr txBox="1"/>
              <p:nvPr/>
            </p:nvSpPr>
            <p:spPr>
              <a:xfrm>
                <a:off x="3823869" y="2768858"/>
                <a:ext cx="4480044" cy="1140762"/>
              </a:xfrm>
              <a:prstGeom prst="rect">
                <a:avLst/>
              </a:prstGeom>
              <a:noFill/>
              <a:ln w="19050">
                <a:solidFill>
                  <a:srgbClr val="07A39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zh-TW" alt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𝒢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from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CA10FA4A-EB32-69DB-4BE5-C1D4E8FC0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869" y="2768858"/>
                <a:ext cx="4480044" cy="114076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 w="19050">
                <a:solidFill>
                  <a:srgbClr val="07A39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椭圆 2">
            <a:extLst>
              <a:ext uri="{FF2B5EF4-FFF2-40B4-BE49-F238E27FC236}">
                <a16:creationId xmlns:a16="http://schemas.microsoft.com/office/drawing/2014/main" id="{88025A3D-B8A0-681E-7D7D-8EF13DA3DD13}"/>
              </a:ext>
            </a:extLst>
          </p:cNvPr>
          <p:cNvSpPr/>
          <p:nvPr/>
        </p:nvSpPr>
        <p:spPr>
          <a:xfrm>
            <a:off x="3737537" y="3115035"/>
            <a:ext cx="4659441" cy="457200"/>
          </a:xfrm>
          <a:prstGeom prst="ellipse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9A65FBB4-B9D5-1FFC-DB16-261337589AA8}"/>
                  </a:ext>
                </a:extLst>
              </p:cNvPr>
              <p:cNvSpPr txBox="1"/>
              <p:nvPr/>
            </p:nvSpPr>
            <p:spPr>
              <a:xfrm>
                <a:off x="8422449" y="2994584"/>
                <a:ext cx="3659007" cy="770019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幼圆" panose="02010509060101010101" pitchFamily="49" charset="-122"/>
                  <a:buChar char="★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altLang="zh-CN" sz="2200" dirty="0">
                    <a:latin typeface="Calibri (Body)"/>
                    <a:cs typeface="Times New Roman" panose="02020603050405020304" pitchFamily="18" charset="0"/>
                  </a:rPr>
                  <a:t> (or correspondingly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ℓ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zh-CN" sz="2200" dirty="0">
                    <a:latin typeface="Calibri (Body)"/>
                    <a:cs typeface="Times New Roman" panose="02020603050405020304" pitchFamily="18" charset="0"/>
                  </a:rPr>
                  <a:t>) are symmetric.</a:t>
                </a:r>
                <a:endParaRPr lang="en-US" altLang="zh-TW" sz="2200" dirty="0"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9A65FBB4-B9D5-1FFC-DB16-261337589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449" y="2994584"/>
                <a:ext cx="3659007" cy="770019"/>
              </a:xfrm>
              <a:prstGeom prst="rect">
                <a:avLst/>
              </a:prstGeom>
              <a:blipFill>
                <a:blip r:embed="rId28"/>
                <a:stretch>
                  <a:fillRect l="-1327" t="-4615" r="-3151" b="-13077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左大括号 9">
            <a:extLst>
              <a:ext uri="{FF2B5EF4-FFF2-40B4-BE49-F238E27FC236}">
                <a16:creationId xmlns:a16="http://schemas.microsoft.com/office/drawing/2014/main" id="{6192E119-A8E2-BD02-C1CA-8B36F3FCDA1C}"/>
              </a:ext>
            </a:extLst>
          </p:cNvPr>
          <p:cNvSpPr/>
          <p:nvPr/>
        </p:nvSpPr>
        <p:spPr>
          <a:xfrm rot="16200000">
            <a:off x="1562485" y="992512"/>
            <a:ext cx="233611" cy="2205630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2">
                <a:extLst>
                  <a:ext uri="{FF2B5EF4-FFF2-40B4-BE49-F238E27FC236}">
                    <a16:creationId xmlns:a16="http://schemas.microsoft.com/office/drawing/2014/main" id="{7B47F18A-31B1-5266-8BC6-B6CBFBAC730D}"/>
                  </a:ext>
                </a:extLst>
              </p:cNvPr>
              <p:cNvSpPr txBox="1"/>
              <p:nvPr/>
            </p:nvSpPr>
            <p:spPr>
              <a:xfrm>
                <a:off x="-487435" y="2176670"/>
                <a:ext cx="43533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ent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2">
                <a:extLst>
                  <a:ext uri="{FF2B5EF4-FFF2-40B4-BE49-F238E27FC236}">
                    <a16:creationId xmlns:a16="http://schemas.microsoft.com/office/drawing/2014/main" id="{7B47F18A-31B1-5266-8BC6-B6CBFBAC7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7435" y="2176670"/>
                <a:ext cx="4353338" cy="461665"/>
              </a:xfrm>
              <a:prstGeom prst="rect">
                <a:avLst/>
              </a:prstGeom>
              <a:blipFill>
                <a:blip r:embed="rId2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左大括号 12">
            <a:extLst>
              <a:ext uri="{FF2B5EF4-FFF2-40B4-BE49-F238E27FC236}">
                <a16:creationId xmlns:a16="http://schemas.microsoft.com/office/drawing/2014/main" id="{C77D4E90-2F8E-F2C6-DB16-45D662392054}"/>
              </a:ext>
            </a:extLst>
          </p:cNvPr>
          <p:cNvSpPr/>
          <p:nvPr/>
        </p:nvSpPr>
        <p:spPr>
          <a:xfrm rot="16200000">
            <a:off x="10431832" y="1040694"/>
            <a:ext cx="253660" cy="2113727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2">
                <a:extLst>
                  <a:ext uri="{FF2B5EF4-FFF2-40B4-BE49-F238E27FC236}">
                    <a16:creationId xmlns:a16="http://schemas.microsoft.com/office/drawing/2014/main" id="{EB8E5848-29DA-2555-4E3A-EDC0E5D1A3F7}"/>
                  </a:ext>
                </a:extLst>
              </p:cNvPr>
              <p:cNvSpPr txBox="1"/>
              <p:nvPr/>
            </p:nvSpPr>
            <p:spPr>
              <a:xfrm>
                <a:off x="8475175" y="2161281"/>
                <a:ext cx="4353338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Event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2">
                <a:extLst>
                  <a:ext uri="{FF2B5EF4-FFF2-40B4-BE49-F238E27FC236}">
                    <a16:creationId xmlns:a16="http://schemas.microsoft.com/office/drawing/2014/main" id="{EB8E5848-29DA-2555-4E3A-EDC0E5D1A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5175" y="2161281"/>
                <a:ext cx="4353338" cy="477054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左大括号 15">
            <a:extLst>
              <a:ext uri="{FF2B5EF4-FFF2-40B4-BE49-F238E27FC236}">
                <a16:creationId xmlns:a16="http://schemas.microsoft.com/office/drawing/2014/main" id="{12A0AE5C-8D62-E94D-0CF1-E2E8B8FBDBDD}"/>
              </a:ext>
            </a:extLst>
          </p:cNvPr>
          <p:cNvSpPr/>
          <p:nvPr/>
        </p:nvSpPr>
        <p:spPr>
          <a:xfrm rot="16200000">
            <a:off x="5980481" y="15023"/>
            <a:ext cx="241402" cy="4177329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2">
                <a:extLst>
                  <a:ext uri="{FF2B5EF4-FFF2-40B4-BE49-F238E27FC236}">
                    <a16:creationId xmlns:a16="http://schemas.microsoft.com/office/drawing/2014/main" id="{C6D6418A-4CF0-1B43-0EAD-6C5744657E73}"/>
                  </a:ext>
                </a:extLst>
              </p:cNvPr>
              <p:cNvSpPr txBox="1"/>
              <p:nvPr/>
            </p:nvSpPr>
            <p:spPr>
              <a:xfrm>
                <a:off x="4002578" y="2181135"/>
                <a:ext cx="4353338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ent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2">
                <a:extLst>
                  <a:ext uri="{FF2B5EF4-FFF2-40B4-BE49-F238E27FC236}">
                    <a16:creationId xmlns:a16="http://schemas.microsoft.com/office/drawing/2014/main" id="{C6D6418A-4CF0-1B43-0EAD-6C5744657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578" y="2181135"/>
                <a:ext cx="4353338" cy="491417"/>
              </a:xfrm>
              <a:prstGeom prst="rect">
                <a:avLst/>
              </a:prstGeom>
              <a:blipFill>
                <a:blip r:embed="rId31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272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D51B4-07BD-03BE-D8DF-5CB5D82B4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81A47D-A14E-728D-FFFE-69F66FA9E7D5}"/>
              </a:ext>
            </a:extLst>
          </p:cNvPr>
          <p:cNvSpPr txBox="1"/>
          <p:nvPr/>
        </p:nvSpPr>
        <p:spPr>
          <a:xfrm>
            <a:off x="540407" y="404984"/>
            <a:ext cx="5796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Change the Order of Inputs</a:t>
            </a:r>
            <a:endParaRPr lang="en-US" altLang="zh-CN" sz="3200" b="1" spc="300" dirty="0">
              <a:solidFill>
                <a:srgbClr val="7030A0"/>
              </a:solidFill>
              <a:latin typeface="Calibri (Body)"/>
              <a:cs typeface="Times New Roman" panose="02020603050405020304" pitchFamily="18" charset="0"/>
            </a:endParaRP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8D01D404-C3E8-5080-80B4-7EA843E34E3C}"/>
              </a:ext>
            </a:extLst>
          </p:cNvPr>
          <p:cNvSpPr/>
          <p:nvPr/>
        </p:nvSpPr>
        <p:spPr>
          <a:xfrm rot="16200000">
            <a:off x="6770577" y="992512"/>
            <a:ext cx="233611" cy="2205630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1F9359CF-82F9-6B81-EE10-D005B91EEE69}"/>
                  </a:ext>
                </a:extLst>
              </p:cNvPr>
              <p:cNvSpPr txBox="1"/>
              <p:nvPr/>
            </p:nvSpPr>
            <p:spPr>
              <a:xfrm>
                <a:off x="4780291" y="2176670"/>
                <a:ext cx="43533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ent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1F9359CF-82F9-6B81-EE10-D005B91EE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291" y="2176670"/>
                <a:ext cx="4353338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左大括号 7">
            <a:extLst>
              <a:ext uri="{FF2B5EF4-FFF2-40B4-BE49-F238E27FC236}">
                <a16:creationId xmlns:a16="http://schemas.microsoft.com/office/drawing/2014/main" id="{C1955C9B-196E-3FAB-CDFE-F048503A0D69}"/>
              </a:ext>
            </a:extLst>
          </p:cNvPr>
          <p:cNvSpPr/>
          <p:nvPr/>
        </p:nvSpPr>
        <p:spPr>
          <a:xfrm rot="16200000">
            <a:off x="10126108" y="988615"/>
            <a:ext cx="241403" cy="2205631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CCA6C936-C412-9524-C1B6-AA2EA1EC1A57}"/>
                  </a:ext>
                </a:extLst>
              </p:cNvPr>
              <p:cNvSpPr txBox="1"/>
              <p:nvPr/>
            </p:nvSpPr>
            <p:spPr>
              <a:xfrm>
                <a:off x="8167066" y="2161281"/>
                <a:ext cx="4353338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Event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CCA6C936-C412-9524-C1B6-AA2EA1EC1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066" y="2161281"/>
                <a:ext cx="4353338" cy="477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左大括号 11">
            <a:extLst>
              <a:ext uri="{FF2B5EF4-FFF2-40B4-BE49-F238E27FC236}">
                <a16:creationId xmlns:a16="http://schemas.microsoft.com/office/drawing/2014/main" id="{F86EB089-6C55-FDAA-D7AB-E0059F622675}"/>
              </a:ext>
            </a:extLst>
          </p:cNvPr>
          <p:cNvSpPr/>
          <p:nvPr/>
        </p:nvSpPr>
        <p:spPr>
          <a:xfrm rot="16200000">
            <a:off x="2900648" y="-15626"/>
            <a:ext cx="241402" cy="4229694"/>
          </a:xfrm>
          <a:prstGeom prst="leftBrace">
            <a:avLst/>
          </a:prstGeom>
          <a:noFill/>
          <a:ln w="1778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2">
                <a:extLst>
                  <a:ext uri="{FF2B5EF4-FFF2-40B4-BE49-F238E27FC236}">
                    <a16:creationId xmlns:a16="http://schemas.microsoft.com/office/drawing/2014/main" id="{93010326-383E-E0AD-29D7-179F387B508D}"/>
                  </a:ext>
                </a:extLst>
              </p:cNvPr>
              <p:cNvSpPr txBox="1"/>
              <p:nvPr/>
            </p:nvSpPr>
            <p:spPr>
              <a:xfrm>
                <a:off x="871753" y="2181135"/>
                <a:ext cx="4353338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ent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altLang="zh-TW" sz="24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2">
                <a:extLst>
                  <a:ext uri="{FF2B5EF4-FFF2-40B4-BE49-F238E27FC236}">
                    <a16:creationId xmlns:a16="http://schemas.microsoft.com/office/drawing/2014/main" id="{93010326-383E-E0AD-29D7-179F387B5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53" y="2181135"/>
                <a:ext cx="4353338" cy="491417"/>
              </a:xfrm>
              <a:prstGeom prst="rect">
                <a:avLst/>
              </a:prstGeom>
              <a:blipFill>
                <a:blip r:embed="rId5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2">
                <a:extLst>
                  <a:ext uri="{FF2B5EF4-FFF2-40B4-BE49-F238E27FC236}">
                    <a16:creationId xmlns:a16="http://schemas.microsoft.com/office/drawing/2014/main" id="{5CF0879D-09D3-4FDC-900D-583C5DF17BD1}"/>
                  </a:ext>
                </a:extLst>
              </p:cNvPr>
              <p:cNvSpPr txBox="1"/>
              <p:nvPr/>
            </p:nvSpPr>
            <p:spPr>
              <a:xfrm>
                <a:off x="194003" y="1457561"/>
                <a:ext cx="11803993" cy="566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6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TW" sz="2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TW" sz="2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TW" sz="2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altLang="zh-TW" sz="2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en-US" altLang="zh-TW" sz="2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∧</m:t>
                          </m:r>
                          <m:func>
                            <m:funcPr>
                              <m:ctrlPr>
                                <a:rPr lang="en-US" altLang="zh-TW" sz="2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altLang="zh-TW" sz="2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TW" sz="2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sz="2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TW" sz="2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\</m:t>
                                  </m:r>
                                  <m:r>
                                    <a:rPr lang="en-US" altLang="zh-TW" sz="2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altLang="zh-TW" sz="2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US" altLang="zh-TW" sz="2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∧⋯∧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ℓ</m:t>
                                  </m:r>
                                </m:sub>
                                <m:sup>
                                  <m: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TW" sz="2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ℓ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altLang="zh-TW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accent2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2">
                <a:extLst>
                  <a:ext uri="{FF2B5EF4-FFF2-40B4-BE49-F238E27FC236}">
                    <a16:creationId xmlns:a16="http://schemas.microsoft.com/office/drawing/2014/main" id="{5CF0879D-09D3-4FDC-900D-583C5DF17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03" y="1457561"/>
                <a:ext cx="11803993" cy="5666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椭圆 20">
            <a:extLst>
              <a:ext uri="{FF2B5EF4-FFF2-40B4-BE49-F238E27FC236}">
                <a16:creationId xmlns:a16="http://schemas.microsoft.com/office/drawing/2014/main" id="{F56F06AE-1D29-3EE8-B659-9F9B3249C9F5}"/>
              </a:ext>
            </a:extLst>
          </p:cNvPr>
          <p:cNvSpPr/>
          <p:nvPr/>
        </p:nvSpPr>
        <p:spPr>
          <a:xfrm>
            <a:off x="1649895" y="5248978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363CC186-0CB6-82F8-BEB8-A26D16AA3A2D}"/>
              </a:ext>
            </a:extLst>
          </p:cNvPr>
          <p:cNvSpPr/>
          <p:nvPr/>
        </p:nvSpPr>
        <p:spPr>
          <a:xfrm>
            <a:off x="3110094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514BA236-2A06-0465-FA59-C1B1AF5A90E5}"/>
              </a:ext>
            </a:extLst>
          </p:cNvPr>
          <p:cNvSpPr/>
          <p:nvPr/>
        </p:nvSpPr>
        <p:spPr>
          <a:xfrm>
            <a:off x="3110094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72A2576A-C225-8F5E-6449-04ACB3B50270}"/>
              </a:ext>
            </a:extLst>
          </p:cNvPr>
          <p:cNvSpPr/>
          <p:nvPr/>
        </p:nvSpPr>
        <p:spPr>
          <a:xfrm>
            <a:off x="4470824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88F5EE43-8951-F40F-055F-6B66C7F40A46}"/>
              </a:ext>
            </a:extLst>
          </p:cNvPr>
          <p:cNvSpPr/>
          <p:nvPr/>
        </p:nvSpPr>
        <p:spPr>
          <a:xfrm>
            <a:off x="4470824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137A7059-B539-1BDC-A5A9-FFB557015B47}"/>
                  </a:ext>
                </a:extLst>
              </p:cNvPr>
              <p:cNvSpPr txBox="1"/>
              <p:nvPr/>
            </p:nvSpPr>
            <p:spPr>
              <a:xfrm>
                <a:off x="4815373" y="4501782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55E45FA4-2990-1C3C-D31D-661787837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4501782"/>
                <a:ext cx="2032361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2">
                <a:extLst>
                  <a:ext uri="{FF2B5EF4-FFF2-40B4-BE49-F238E27FC236}">
                    <a16:creationId xmlns:a16="http://schemas.microsoft.com/office/drawing/2014/main" id="{A909BDFF-AEF1-3915-62A0-9A4D210DC405}"/>
                  </a:ext>
                </a:extLst>
              </p:cNvPr>
              <p:cNvSpPr txBox="1"/>
              <p:nvPr/>
            </p:nvSpPr>
            <p:spPr>
              <a:xfrm>
                <a:off x="4815373" y="5653011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TextBox 2">
                <a:extLst>
                  <a:ext uri="{FF2B5EF4-FFF2-40B4-BE49-F238E27FC236}">
                    <a16:creationId xmlns:a16="http://schemas.microsoft.com/office/drawing/2014/main" id="{8039C052-D225-B1FE-F67F-9441FDB69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5653011"/>
                <a:ext cx="2032361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椭圆 31">
            <a:extLst>
              <a:ext uri="{FF2B5EF4-FFF2-40B4-BE49-F238E27FC236}">
                <a16:creationId xmlns:a16="http://schemas.microsoft.com/office/drawing/2014/main" id="{03000DE6-FA94-CFA7-556F-B0F54254B65C}"/>
              </a:ext>
            </a:extLst>
          </p:cNvPr>
          <p:cNvSpPr/>
          <p:nvPr/>
        </p:nvSpPr>
        <p:spPr>
          <a:xfrm>
            <a:off x="7024648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51B937DA-7EF7-6D96-2786-F31946232DEB}"/>
              </a:ext>
            </a:extLst>
          </p:cNvPr>
          <p:cNvSpPr/>
          <p:nvPr/>
        </p:nvSpPr>
        <p:spPr>
          <a:xfrm>
            <a:off x="7024648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2">
                <a:extLst>
                  <a:ext uri="{FF2B5EF4-FFF2-40B4-BE49-F238E27FC236}">
                    <a16:creationId xmlns:a16="http://schemas.microsoft.com/office/drawing/2014/main" id="{746E05EB-ABFE-A079-30F2-723A417CBF03}"/>
                  </a:ext>
                </a:extLst>
              </p:cNvPr>
              <p:cNvSpPr txBox="1"/>
              <p:nvPr/>
            </p:nvSpPr>
            <p:spPr>
              <a:xfrm>
                <a:off x="423337" y="5089936"/>
                <a:ext cx="1379949" cy="431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TW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start</m:t>
                          </m:r>
                        </m:sub>
                      </m:sSub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2">
                <a:extLst>
                  <a:ext uri="{FF2B5EF4-FFF2-40B4-BE49-F238E27FC236}">
                    <a16:creationId xmlns:a16="http://schemas.microsoft.com/office/drawing/2014/main" id="{D4C859F0-9EFE-8411-5990-AC0FC1790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37" y="5089936"/>
                <a:ext cx="1379949" cy="431465"/>
              </a:xfrm>
              <a:prstGeom prst="rect">
                <a:avLst/>
              </a:prstGeom>
              <a:blipFill>
                <a:blip r:embed="rId13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2">
                <a:extLst>
                  <a:ext uri="{FF2B5EF4-FFF2-40B4-BE49-F238E27FC236}">
                    <a16:creationId xmlns:a16="http://schemas.microsoft.com/office/drawing/2014/main" id="{DB666629-A117-EA8C-7804-8A00F9FD32CA}"/>
                  </a:ext>
                </a:extLst>
              </p:cNvPr>
              <p:cNvSpPr txBox="1"/>
              <p:nvPr/>
            </p:nvSpPr>
            <p:spPr>
              <a:xfrm>
                <a:off x="8400634" y="4494024"/>
                <a:ext cx="13799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reject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2">
                <a:extLst>
                  <a:ext uri="{FF2B5EF4-FFF2-40B4-BE49-F238E27FC236}">
                    <a16:creationId xmlns:a16="http://schemas.microsoft.com/office/drawing/2014/main" id="{34650ED2-553F-8347-4D8C-77F17C850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634" y="4494024"/>
                <a:ext cx="1379949" cy="430887"/>
              </a:xfrm>
              <a:prstGeom prst="rect">
                <a:avLst/>
              </a:prstGeom>
              <a:blipFill>
                <a:blip r:embed="rId14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BC94BA70-0FF7-2D78-332A-CC85D990605B}"/>
                  </a:ext>
                </a:extLst>
              </p:cNvPr>
              <p:cNvSpPr txBox="1"/>
              <p:nvPr/>
            </p:nvSpPr>
            <p:spPr>
              <a:xfrm>
                <a:off x="8422632" y="5662517"/>
                <a:ext cx="13799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accept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E180E3DD-BBB3-DE97-B470-CC69BBA7A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632" y="5662517"/>
                <a:ext cx="1379949" cy="430887"/>
              </a:xfrm>
              <a:prstGeom prst="rect">
                <a:avLst/>
              </a:prstGeom>
              <a:blipFill>
                <a:blip r:embed="rId15"/>
                <a:stretch>
                  <a:fillRect b="-12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椭圆 36">
            <a:extLst>
              <a:ext uri="{FF2B5EF4-FFF2-40B4-BE49-F238E27FC236}">
                <a16:creationId xmlns:a16="http://schemas.microsoft.com/office/drawing/2014/main" id="{F4BBB036-75CE-61AA-10C6-49834BD640F7}"/>
              </a:ext>
            </a:extLst>
          </p:cNvPr>
          <p:cNvSpPr/>
          <p:nvPr/>
        </p:nvSpPr>
        <p:spPr>
          <a:xfrm>
            <a:off x="8385378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A911BF84-E9C0-AC24-5C32-15C0D999B62A}"/>
              </a:ext>
            </a:extLst>
          </p:cNvPr>
          <p:cNvSpPr/>
          <p:nvPr/>
        </p:nvSpPr>
        <p:spPr>
          <a:xfrm>
            <a:off x="8385378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47532598-12B9-66F1-3B95-F550E189DA5C}"/>
              </a:ext>
            </a:extLst>
          </p:cNvPr>
          <p:cNvCxnSpPr>
            <a:stCxn id="34" idx="3"/>
            <a:endCxn id="23" idx="3"/>
          </p:cNvCxnSpPr>
          <p:nvPr/>
        </p:nvCxnSpPr>
        <p:spPr>
          <a:xfrm flipV="1">
            <a:off x="1803286" y="4807850"/>
            <a:ext cx="1331358" cy="4978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CD050BE1-2620-B3E6-E463-002E5F0EAFF8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1773652" y="5416613"/>
            <a:ext cx="1336442" cy="4831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D2CAFD1C-68FB-7E18-2600-489F019EE548}"/>
                  </a:ext>
                </a:extLst>
              </p:cNvPr>
              <p:cNvSpPr txBox="1"/>
              <p:nvPr/>
            </p:nvSpPr>
            <p:spPr>
              <a:xfrm>
                <a:off x="1596738" y="5610646"/>
                <a:ext cx="1360730" cy="424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D2CAFD1C-68FB-7E18-2600-489F019EE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738" y="5610646"/>
                <a:ext cx="1360730" cy="424796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2">
                <a:extLst>
                  <a:ext uri="{FF2B5EF4-FFF2-40B4-BE49-F238E27FC236}">
                    <a16:creationId xmlns:a16="http://schemas.microsoft.com/office/drawing/2014/main" id="{306A69B6-B020-31D8-CC78-359AC874E91D}"/>
                  </a:ext>
                </a:extLst>
              </p:cNvPr>
              <p:cNvSpPr txBox="1"/>
              <p:nvPr/>
            </p:nvSpPr>
            <p:spPr>
              <a:xfrm>
                <a:off x="1569269" y="4631535"/>
                <a:ext cx="1360730" cy="424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2">
                <a:extLst>
                  <a:ext uri="{FF2B5EF4-FFF2-40B4-BE49-F238E27FC236}">
                    <a16:creationId xmlns:a16="http://schemas.microsoft.com/office/drawing/2014/main" id="{306A69B6-B020-31D8-CC78-359AC874E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269" y="4631535"/>
                <a:ext cx="1360730" cy="424796"/>
              </a:xfrm>
              <a:prstGeom prst="rect">
                <a:avLst/>
              </a:prstGeom>
              <a:blipFill>
                <a:blip r:embed="rId17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426AF8F5-AD6F-FAF2-E2ED-2A95AAD9B9D7}"/>
              </a:ext>
            </a:extLst>
          </p:cNvPr>
          <p:cNvCxnSpPr>
            <a:stCxn id="23" idx="6"/>
            <a:endCxn id="28" idx="2"/>
          </p:cNvCxnSpPr>
          <p:nvPr/>
        </p:nvCxnSpPr>
        <p:spPr>
          <a:xfrm>
            <a:off x="3277729" y="4748583"/>
            <a:ext cx="119309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2008B3C5-00D5-9358-64E3-A5897FD2EE9C}"/>
              </a:ext>
            </a:extLst>
          </p:cNvPr>
          <p:cNvCxnSpPr>
            <a:stCxn id="27" idx="0"/>
            <a:endCxn id="28" idx="3"/>
          </p:cNvCxnSpPr>
          <p:nvPr/>
        </p:nvCxnSpPr>
        <p:spPr>
          <a:xfrm flipV="1">
            <a:off x="3193912" y="4807850"/>
            <a:ext cx="1301462" cy="1008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32B3A84E-C00E-B69F-AB19-A25C5CA9A64B}"/>
              </a:ext>
            </a:extLst>
          </p:cNvPr>
          <p:cNvCxnSpPr>
            <a:stCxn id="27" idx="6"/>
            <a:endCxn id="29" idx="2"/>
          </p:cNvCxnSpPr>
          <p:nvPr/>
        </p:nvCxnSpPr>
        <p:spPr>
          <a:xfrm>
            <a:off x="3277729" y="5899812"/>
            <a:ext cx="11930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2">
                <a:extLst>
                  <a:ext uri="{FF2B5EF4-FFF2-40B4-BE49-F238E27FC236}">
                    <a16:creationId xmlns:a16="http://schemas.microsoft.com/office/drawing/2014/main" id="{F7AAE3AF-222F-BFCF-0ED8-8B065B622169}"/>
                  </a:ext>
                </a:extLst>
              </p:cNvPr>
              <p:cNvSpPr txBox="1"/>
              <p:nvPr/>
            </p:nvSpPr>
            <p:spPr>
              <a:xfrm>
                <a:off x="3181207" y="5912300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TextBox 2">
                <a:extLst>
                  <a:ext uri="{FF2B5EF4-FFF2-40B4-BE49-F238E27FC236}">
                    <a16:creationId xmlns:a16="http://schemas.microsoft.com/office/drawing/2014/main" id="{F7AAE3AF-222F-BFCF-0ED8-8B065B622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207" y="5912300"/>
                <a:ext cx="136073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2">
                <a:extLst>
                  <a:ext uri="{FF2B5EF4-FFF2-40B4-BE49-F238E27FC236}">
                    <a16:creationId xmlns:a16="http://schemas.microsoft.com/office/drawing/2014/main" id="{72B185D0-8498-CD3B-8AEA-FC0F7786299E}"/>
                  </a:ext>
                </a:extLst>
              </p:cNvPr>
              <p:cNvSpPr txBox="1"/>
              <p:nvPr/>
            </p:nvSpPr>
            <p:spPr>
              <a:xfrm>
                <a:off x="3150296" y="5112809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5" name="TextBox 2">
                <a:extLst>
                  <a:ext uri="{FF2B5EF4-FFF2-40B4-BE49-F238E27FC236}">
                    <a16:creationId xmlns:a16="http://schemas.microsoft.com/office/drawing/2014/main" id="{72B185D0-8498-CD3B-8AEA-FC0F77862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296" y="5112809"/>
                <a:ext cx="1360730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29053618-1645-6172-2305-D796EDAC3328}"/>
              </a:ext>
            </a:extLst>
          </p:cNvPr>
          <p:cNvCxnSpPr/>
          <p:nvPr/>
        </p:nvCxnSpPr>
        <p:spPr>
          <a:xfrm>
            <a:off x="7204987" y="4753255"/>
            <a:ext cx="119309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E8DF1693-FF67-8EC5-6ACE-0ABEA5999733}"/>
              </a:ext>
            </a:extLst>
          </p:cNvPr>
          <p:cNvCxnSpPr/>
          <p:nvPr/>
        </p:nvCxnSpPr>
        <p:spPr>
          <a:xfrm flipV="1">
            <a:off x="7121170" y="4812522"/>
            <a:ext cx="1301462" cy="1008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CF4EFCD0-0104-3681-D24B-86A51B8562D1}"/>
              </a:ext>
            </a:extLst>
          </p:cNvPr>
          <p:cNvCxnSpPr/>
          <p:nvPr/>
        </p:nvCxnSpPr>
        <p:spPr>
          <a:xfrm>
            <a:off x="7204987" y="5904484"/>
            <a:ext cx="11930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2">
                <a:extLst>
                  <a:ext uri="{FF2B5EF4-FFF2-40B4-BE49-F238E27FC236}">
                    <a16:creationId xmlns:a16="http://schemas.microsoft.com/office/drawing/2014/main" id="{51067613-0AE5-D902-B5C3-D70AE3368CB6}"/>
                  </a:ext>
                </a:extLst>
              </p:cNvPr>
              <p:cNvSpPr txBox="1"/>
              <p:nvPr/>
            </p:nvSpPr>
            <p:spPr>
              <a:xfrm>
                <a:off x="7091536" y="5899232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TextBox 2">
                <a:extLst>
                  <a:ext uri="{FF2B5EF4-FFF2-40B4-BE49-F238E27FC236}">
                    <a16:creationId xmlns:a16="http://schemas.microsoft.com/office/drawing/2014/main" id="{5256C8CB-DDC6-4122-478E-3A685DFB3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536" y="5899232"/>
                <a:ext cx="1360730" cy="400110"/>
              </a:xfrm>
              <a:prstGeom prst="rect">
                <a:avLst/>
              </a:prstGeom>
              <a:blipFill>
                <a:blip r:embed="rId20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2">
                <a:extLst>
                  <a:ext uri="{FF2B5EF4-FFF2-40B4-BE49-F238E27FC236}">
                    <a16:creationId xmlns:a16="http://schemas.microsoft.com/office/drawing/2014/main" id="{9F65E4D2-49E6-470E-762E-A7B336F16EC9}"/>
                  </a:ext>
                </a:extLst>
              </p:cNvPr>
              <p:cNvSpPr txBox="1"/>
              <p:nvPr/>
            </p:nvSpPr>
            <p:spPr>
              <a:xfrm>
                <a:off x="7077554" y="5117481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TextBox 2">
                <a:extLst>
                  <a:ext uri="{FF2B5EF4-FFF2-40B4-BE49-F238E27FC236}">
                    <a16:creationId xmlns:a16="http://schemas.microsoft.com/office/drawing/2014/main" id="{D9B19302-C4B9-B666-6605-8B6E91436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554" y="5117481"/>
                <a:ext cx="1360730" cy="400110"/>
              </a:xfrm>
              <a:prstGeom prst="rect">
                <a:avLst/>
              </a:prstGeom>
              <a:blipFill>
                <a:blip r:embed="rId21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2">
                <a:extLst>
                  <a:ext uri="{FF2B5EF4-FFF2-40B4-BE49-F238E27FC236}">
                    <a16:creationId xmlns:a16="http://schemas.microsoft.com/office/drawing/2014/main" id="{94C06CE8-E79A-B808-61AA-DA3943D40BBC}"/>
                  </a:ext>
                </a:extLst>
              </p:cNvPr>
              <p:cNvSpPr txBox="1"/>
              <p:nvPr/>
            </p:nvSpPr>
            <p:spPr>
              <a:xfrm>
                <a:off x="10043136" y="4631535"/>
                <a:ext cx="1889493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Width: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Length: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ℓ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Alphabet: </a:t>
                </a:r>
                <a14:m>
                  <m:oMath xmlns:m="http://schemas.openxmlformats.org/officeDocument/2006/math">
                    <m:r>
                      <a:rPr lang="zh-TW" altLang="en-US" sz="2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𝒢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TextBox 2">
                <a:extLst>
                  <a:ext uri="{FF2B5EF4-FFF2-40B4-BE49-F238E27FC236}">
                    <a16:creationId xmlns:a16="http://schemas.microsoft.com/office/drawing/2014/main" id="{DD453A1E-4B5F-3837-3A65-0AB0F25D0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3136" y="4631535"/>
                <a:ext cx="1889493" cy="1292662"/>
              </a:xfrm>
              <a:prstGeom prst="rect">
                <a:avLst/>
              </a:prstGeom>
              <a:blipFill>
                <a:blip r:embed="rId22"/>
                <a:stretch>
                  <a:fillRect l="-5806" t="-3774"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2">
                <a:extLst>
                  <a:ext uri="{FF2B5EF4-FFF2-40B4-BE49-F238E27FC236}">
                    <a16:creationId xmlns:a16="http://schemas.microsoft.com/office/drawing/2014/main" id="{37E1C99E-3AF7-B183-5770-859DE3E32018}"/>
                  </a:ext>
                </a:extLst>
              </p:cNvPr>
              <p:cNvSpPr txBox="1"/>
              <p:nvPr/>
            </p:nvSpPr>
            <p:spPr>
              <a:xfrm>
                <a:off x="1817530" y="6204789"/>
                <a:ext cx="1091130" cy="537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TextBox 2">
                <a:extLst>
                  <a:ext uri="{FF2B5EF4-FFF2-40B4-BE49-F238E27FC236}">
                    <a16:creationId xmlns:a16="http://schemas.microsoft.com/office/drawing/2014/main" id="{37E1C99E-3AF7-B183-5770-859DE3E32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6204789"/>
                <a:ext cx="1091130" cy="53796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2">
                <a:extLst>
                  <a:ext uri="{FF2B5EF4-FFF2-40B4-BE49-F238E27FC236}">
                    <a16:creationId xmlns:a16="http://schemas.microsoft.com/office/drawing/2014/main" id="{78F53AA7-5965-B22E-37C3-7B0B5726F69E}"/>
                  </a:ext>
                </a:extLst>
              </p:cNvPr>
              <p:cNvSpPr txBox="1"/>
              <p:nvPr/>
            </p:nvSpPr>
            <p:spPr>
              <a:xfrm>
                <a:off x="3328711" y="6204789"/>
                <a:ext cx="1091130" cy="505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TextBox 2">
                <a:extLst>
                  <a:ext uri="{FF2B5EF4-FFF2-40B4-BE49-F238E27FC236}">
                    <a16:creationId xmlns:a16="http://schemas.microsoft.com/office/drawing/2014/main" id="{78F53AA7-5965-B22E-37C3-7B0B5726F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711" y="6204789"/>
                <a:ext cx="1091130" cy="50539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2">
                <a:extLst>
                  <a:ext uri="{FF2B5EF4-FFF2-40B4-BE49-F238E27FC236}">
                    <a16:creationId xmlns:a16="http://schemas.microsoft.com/office/drawing/2014/main" id="{41D31F00-D4FB-4520-4D80-CEDF1752CD7F}"/>
                  </a:ext>
                </a:extLst>
              </p:cNvPr>
              <p:cNvSpPr txBox="1"/>
              <p:nvPr/>
            </p:nvSpPr>
            <p:spPr>
              <a:xfrm>
                <a:off x="7226336" y="6204789"/>
                <a:ext cx="1091130" cy="493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TextBox 2">
                <a:extLst>
                  <a:ext uri="{FF2B5EF4-FFF2-40B4-BE49-F238E27FC236}">
                    <a16:creationId xmlns:a16="http://schemas.microsoft.com/office/drawing/2014/main" id="{E8334386-05E1-1AF0-638F-7270E7CB2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336" y="6204789"/>
                <a:ext cx="1091130" cy="49314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2">
                <a:extLst>
                  <a:ext uri="{FF2B5EF4-FFF2-40B4-BE49-F238E27FC236}">
                    <a16:creationId xmlns:a16="http://schemas.microsoft.com/office/drawing/2014/main" id="{EDA9E40B-5A00-BCE0-2B78-F84314B9EEB4}"/>
                  </a:ext>
                </a:extLst>
              </p:cNvPr>
              <p:cNvSpPr txBox="1"/>
              <p:nvPr/>
            </p:nvSpPr>
            <p:spPr>
              <a:xfrm>
                <a:off x="4815373" y="6203347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" name="TextBox 2">
                <a:extLst>
                  <a:ext uri="{FF2B5EF4-FFF2-40B4-BE49-F238E27FC236}">
                    <a16:creationId xmlns:a16="http://schemas.microsoft.com/office/drawing/2014/main" id="{C291EF80-1DA8-0F80-0819-5F38B96CB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6203347"/>
                <a:ext cx="2032361" cy="49244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BCA1966E-0FA2-1608-43F0-74535B534A31}"/>
                  </a:ext>
                </a:extLst>
              </p:cNvPr>
              <p:cNvSpPr txBox="1"/>
              <p:nvPr/>
            </p:nvSpPr>
            <p:spPr>
              <a:xfrm>
                <a:off x="2761637" y="2787112"/>
                <a:ext cx="6392897" cy="1227837"/>
              </a:xfrm>
              <a:prstGeom prst="rect">
                <a:avLst/>
              </a:prstGeom>
              <a:noFill/>
              <a:ln w="19050">
                <a:solidFill>
                  <a:srgbClr val="07A39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zh-TW" alt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𝒢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from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BCA1966E-0FA2-1608-43F0-74535B534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637" y="2787112"/>
                <a:ext cx="6392897" cy="122783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 w="19050">
                <a:solidFill>
                  <a:srgbClr val="07A39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6467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C4192-6D27-FFCF-55B0-CC52D8914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8B970D-F4A3-1AE3-401F-92F541BA3BF4}"/>
              </a:ext>
            </a:extLst>
          </p:cNvPr>
          <p:cNvSpPr txBox="1"/>
          <p:nvPr/>
        </p:nvSpPr>
        <p:spPr>
          <a:xfrm>
            <a:off x="540407" y="404984"/>
            <a:ext cx="5796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Change the Order of Inputs</a:t>
            </a:r>
            <a:endParaRPr lang="en-US" altLang="zh-CN" sz="3200" b="1" spc="300" dirty="0">
              <a:solidFill>
                <a:srgbClr val="7030A0"/>
              </a:solidFill>
              <a:latin typeface="Calibri (Body)"/>
              <a:cs typeface="Times New Roman" panose="02020603050405020304" pitchFamily="18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23728C43-8055-08E4-25B4-78F75B8BE5FC}"/>
              </a:ext>
            </a:extLst>
          </p:cNvPr>
          <p:cNvSpPr/>
          <p:nvPr/>
        </p:nvSpPr>
        <p:spPr>
          <a:xfrm>
            <a:off x="1649895" y="5248978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A7F9E1D-EAAF-950B-378A-5CB31C09B6E7}"/>
              </a:ext>
            </a:extLst>
          </p:cNvPr>
          <p:cNvSpPr/>
          <p:nvPr/>
        </p:nvSpPr>
        <p:spPr>
          <a:xfrm>
            <a:off x="3110094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2A395748-9CDD-A257-F655-907FD19E9EE5}"/>
              </a:ext>
            </a:extLst>
          </p:cNvPr>
          <p:cNvSpPr/>
          <p:nvPr/>
        </p:nvSpPr>
        <p:spPr>
          <a:xfrm>
            <a:off x="3110094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17767803-EB8E-63A3-761D-F18C2865D06F}"/>
              </a:ext>
            </a:extLst>
          </p:cNvPr>
          <p:cNvSpPr/>
          <p:nvPr/>
        </p:nvSpPr>
        <p:spPr>
          <a:xfrm>
            <a:off x="4470824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605B6F85-12B3-2C11-FE60-2CDB41B20640}"/>
              </a:ext>
            </a:extLst>
          </p:cNvPr>
          <p:cNvSpPr/>
          <p:nvPr/>
        </p:nvSpPr>
        <p:spPr>
          <a:xfrm>
            <a:off x="4470824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B9132881-CACC-58A6-14C8-A127FE5518EC}"/>
                  </a:ext>
                </a:extLst>
              </p:cNvPr>
              <p:cNvSpPr txBox="1"/>
              <p:nvPr/>
            </p:nvSpPr>
            <p:spPr>
              <a:xfrm>
                <a:off x="4815373" y="4501782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E0DB57E7-FB4C-879A-D92B-AF56C7A7A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4501782"/>
                <a:ext cx="2032361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2">
                <a:extLst>
                  <a:ext uri="{FF2B5EF4-FFF2-40B4-BE49-F238E27FC236}">
                    <a16:creationId xmlns:a16="http://schemas.microsoft.com/office/drawing/2014/main" id="{E9385EA3-F624-08D2-F46A-681DDC252749}"/>
                  </a:ext>
                </a:extLst>
              </p:cNvPr>
              <p:cNvSpPr txBox="1"/>
              <p:nvPr/>
            </p:nvSpPr>
            <p:spPr>
              <a:xfrm>
                <a:off x="4815373" y="5653011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TextBox 2">
                <a:extLst>
                  <a:ext uri="{FF2B5EF4-FFF2-40B4-BE49-F238E27FC236}">
                    <a16:creationId xmlns:a16="http://schemas.microsoft.com/office/drawing/2014/main" id="{AB2D627B-8A55-DAEC-E6BE-FA068AA21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5653011"/>
                <a:ext cx="2032361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椭圆 31">
            <a:extLst>
              <a:ext uri="{FF2B5EF4-FFF2-40B4-BE49-F238E27FC236}">
                <a16:creationId xmlns:a16="http://schemas.microsoft.com/office/drawing/2014/main" id="{223EDFEA-13EE-2D53-D722-BC956F4A58C8}"/>
              </a:ext>
            </a:extLst>
          </p:cNvPr>
          <p:cNvSpPr/>
          <p:nvPr/>
        </p:nvSpPr>
        <p:spPr>
          <a:xfrm>
            <a:off x="7024648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8C7D6806-6EC9-5D2F-B0B5-182AC335C2DD}"/>
              </a:ext>
            </a:extLst>
          </p:cNvPr>
          <p:cNvSpPr/>
          <p:nvPr/>
        </p:nvSpPr>
        <p:spPr>
          <a:xfrm>
            <a:off x="7024648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2">
                <a:extLst>
                  <a:ext uri="{FF2B5EF4-FFF2-40B4-BE49-F238E27FC236}">
                    <a16:creationId xmlns:a16="http://schemas.microsoft.com/office/drawing/2014/main" id="{DE904B7D-5A63-2389-4336-70D0FC7FF6F9}"/>
                  </a:ext>
                </a:extLst>
              </p:cNvPr>
              <p:cNvSpPr txBox="1"/>
              <p:nvPr/>
            </p:nvSpPr>
            <p:spPr>
              <a:xfrm>
                <a:off x="423337" y="5089936"/>
                <a:ext cx="1379949" cy="431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TW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start</m:t>
                          </m:r>
                        </m:sub>
                      </m:sSub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2">
                <a:extLst>
                  <a:ext uri="{FF2B5EF4-FFF2-40B4-BE49-F238E27FC236}">
                    <a16:creationId xmlns:a16="http://schemas.microsoft.com/office/drawing/2014/main" id="{C30E0F21-FC5F-152E-541C-8A761322A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37" y="5089936"/>
                <a:ext cx="1379949" cy="431465"/>
              </a:xfrm>
              <a:prstGeom prst="rect">
                <a:avLst/>
              </a:prstGeom>
              <a:blipFill>
                <a:blip r:embed="rId13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2">
                <a:extLst>
                  <a:ext uri="{FF2B5EF4-FFF2-40B4-BE49-F238E27FC236}">
                    <a16:creationId xmlns:a16="http://schemas.microsoft.com/office/drawing/2014/main" id="{EB6E16F0-9E49-061D-9B9F-774A912089F2}"/>
                  </a:ext>
                </a:extLst>
              </p:cNvPr>
              <p:cNvSpPr txBox="1"/>
              <p:nvPr/>
            </p:nvSpPr>
            <p:spPr>
              <a:xfrm>
                <a:off x="8400634" y="4494024"/>
                <a:ext cx="13799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reject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2">
                <a:extLst>
                  <a:ext uri="{FF2B5EF4-FFF2-40B4-BE49-F238E27FC236}">
                    <a16:creationId xmlns:a16="http://schemas.microsoft.com/office/drawing/2014/main" id="{A54068CE-9CDA-50CC-A38E-7EBD1133F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634" y="4494024"/>
                <a:ext cx="1379949" cy="430887"/>
              </a:xfrm>
              <a:prstGeom prst="rect">
                <a:avLst/>
              </a:prstGeom>
              <a:blipFill>
                <a:blip r:embed="rId14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23D2BBC5-C939-C7CE-1616-21EACBB13E57}"/>
                  </a:ext>
                </a:extLst>
              </p:cNvPr>
              <p:cNvSpPr txBox="1"/>
              <p:nvPr/>
            </p:nvSpPr>
            <p:spPr>
              <a:xfrm>
                <a:off x="8422632" y="5662517"/>
                <a:ext cx="13799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accept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E69E2289-5AFC-86D3-B2CE-864DA1BB4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632" y="5662517"/>
                <a:ext cx="1379949" cy="430887"/>
              </a:xfrm>
              <a:prstGeom prst="rect">
                <a:avLst/>
              </a:prstGeom>
              <a:blipFill>
                <a:blip r:embed="rId15"/>
                <a:stretch>
                  <a:fillRect b="-12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椭圆 36">
            <a:extLst>
              <a:ext uri="{FF2B5EF4-FFF2-40B4-BE49-F238E27FC236}">
                <a16:creationId xmlns:a16="http://schemas.microsoft.com/office/drawing/2014/main" id="{87BD26BF-0C12-A8CC-CDA1-169B04D25030}"/>
              </a:ext>
            </a:extLst>
          </p:cNvPr>
          <p:cNvSpPr/>
          <p:nvPr/>
        </p:nvSpPr>
        <p:spPr>
          <a:xfrm>
            <a:off x="8385378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1388678A-DA98-7E3E-883D-3660BAB56F1C}"/>
              </a:ext>
            </a:extLst>
          </p:cNvPr>
          <p:cNvSpPr/>
          <p:nvPr/>
        </p:nvSpPr>
        <p:spPr>
          <a:xfrm>
            <a:off x="8385378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6634AB8A-86D3-9AB9-80C3-D55D5F69BA6C}"/>
              </a:ext>
            </a:extLst>
          </p:cNvPr>
          <p:cNvCxnSpPr>
            <a:stCxn id="34" idx="3"/>
            <a:endCxn id="23" idx="3"/>
          </p:cNvCxnSpPr>
          <p:nvPr/>
        </p:nvCxnSpPr>
        <p:spPr>
          <a:xfrm flipV="1">
            <a:off x="1803286" y="4807850"/>
            <a:ext cx="1331358" cy="4978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AB0BF946-E3A0-9F2A-DBC1-88022F74546C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1773652" y="5416613"/>
            <a:ext cx="1336442" cy="4831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E326217E-317E-8E0A-7F0C-A8B728D59684}"/>
                  </a:ext>
                </a:extLst>
              </p:cNvPr>
              <p:cNvSpPr txBox="1"/>
              <p:nvPr/>
            </p:nvSpPr>
            <p:spPr>
              <a:xfrm>
                <a:off x="1596738" y="5610646"/>
                <a:ext cx="1360730" cy="424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E326217E-317E-8E0A-7F0C-A8B728D59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738" y="5610646"/>
                <a:ext cx="1360730" cy="424796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2">
                <a:extLst>
                  <a:ext uri="{FF2B5EF4-FFF2-40B4-BE49-F238E27FC236}">
                    <a16:creationId xmlns:a16="http://schemas.microsoft.com/office/drawing/2014/main" id="{877F1118-D7C5-28AE-2A52-79D24089F4A2}"/>
                  </a:ext>
                </a:extLst>
              </p:cNvPr>
              <p:cNvSpPr txBox="1"/>
              <p:nvPr/>
            </p:nvSpPr>
            <p:spPr>
              <a:xfrm>
                <a:off x="1569269" y="4631535"/>
                <a:ext cx="1360730" cy="424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2">
                <a:extLst>
                  <a:ext uri="{FF2B5EF4-FFF2-40B4-BE49-F238E27FC236}">
                    <a16:creationId xmlns:a16="http://schemas.microsoft.com/office/drawing/2014/main" id="{877F1118-D7C5-28AE-2A52-79D24089F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269" y="4631535"/>
                <a:ext cx="1360730" cy="424796"/>
              </a:xfrm>
              <a:prstGeom prst="rect">
                <a:avLst/>
              </a:prstGeom>
              <a:blipFill>
                <a:blip r:embed="rId17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74C2C077-3CAD-EB38-5ECE-D103B0EC093A}"/>
              </a:ext>
            </a:extLst>
          </p:cNvPr>
          <p:cNvCxnSpPr>
            <a:cxnSpLocks/>
            <a:stCxn id="23" idx="6"/>
            <a:endCxn id="28" idx="2"/>
          </p:cNvCxnSpPr>
          <p:nvPr/>
        </p:nvCxnSpPr>
        <p:spPr>
          <a:xfrm>
            <a:off x="3277729" y="4748583"/>
            <a:ext cx="119309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2F8A3922-1EFE-06B5-D534-70FCAC9C0C68}"/>
              </a:ext>
            </a:extLst>
          </p:cNvPr>
          <p:cNvCxnSpPr>
            <a:stCxn id="27" idx="0"/>
            <a:endCxn id="28" idx="3"/>
          </p:cNvCxnSpPr>
          <p:nvPr/>
        </p:nvCxnSpPr>
        <p:spPr>
          <a:xfrm flipV="1">
            <a:off x="3193912" y="4807850"/>
            <a:ext cx="1301462" cy="1008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1D914230-D825-F41D-A109-FDF493305C9C}"/>
              </a:ext>
            </a:extLst>
          </p:cNvPr>
          <p:cNvCxnSpPr>
            <a:stCxn id="27" idx="6"/>
            <a:endCxn id="29" idx="2"/>
          </p:cNvCxnSpPr>
          <p:nvPr/>
        </p:nvCxnSpPr>
        <p:spPr>
          <a:xfrm>
            <a:off x="3277729" y="5899812"/>
            <a:ext cx="11930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2">
                <a:extLst>
                  <a:ext uri="{FF2B5EF4-FFF2-40B4-BE49-F238E27FC236}">
                    <a16:creationId xmlns:a16="http://schemas.microsoft.com/office/drawing/2014/main" id="{D17EA39B-11C7-DA4B-1D5E-4E9DBF375A7A}"/>
                  </a:ext>
                </a:extLst>
              </p:cNvPr>
              <p:cNvSpPr txBox="1"/>
              <p:nvPr/>
            </p:nvSpPr>
            <p:spPr>
              <a:xfrm>
                <a:off x="3181207" y="5912300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TextBox 2">
                <a:extLst>
                  <a:ext uri="{FF2B5EF4-FFF2-40B4-BE49-F238E27FC236}">
                    <a16:creationId xmlns:a16="http://schemas.microsoft.com/office/drawing/2014/main" id="{D17EA39B-11C7-DA4B-1D5E-4E9DBF375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207" y="5912300"/>
                <a:ext cx="136073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2">
                <a:extLst>
                  <a:ext uri="{FF2B5EF4-FFF2-40B4-BE49-F238E27FC236}">
                    <a16:creationId xmlns:a16="http://schemas.microsoft.com/office/drawing/2014/main" id="{55288703-AC5E-1D62-4BCB-CE891D6562D5}"/>
                  </a:ext>
                </a:extLst>
              </p:cNvPr>
              <p:cNvSpPr txBox="1"/>
              <p:nvPr/>
            </p:nvSpPr>
            <p:spPr>
              <a:xfrm>
                <a:off x="3150296" y="5112809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5" name="TextBox 2">
                <a:extLst>
                  <a:ext uri="{FF2B5EF4-FFF2-40B4-BE49-F238E27FC236}">
                    <a16:creationId xmlns:a16="http://schemas.microsoft.com/office/drawing/2014/main" id="{55288703-AC5E-1D62-4BCB-CE891D656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296" y="5112809"/>
                <a:ext cx="1360730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4D99E206-1D00-DAD1-3331-05E7A1947AB2}"/>
              </a:ext>
            </a:extLst>
          </p:cNvPr>
          <p:cNvCxnSpPr/>
          <p:nvPr/>
        </p:nvCxnSpPr>
        <p:spPr>
          <a:xfrm>
            <a:off x="7204987" y="4753255"/>
            <a:ext cx="119309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3E25F40C-DAE3-E877-3CE9-87ED2217D74E}"/>
              </a:ext>
            </a:extLst>
          </p:cNvPr>
          <p:cNvCxnSpPr/>
          <p:nvPr/>
        </p:nvCxnSpPr>
        <p:spPr>
          <a:xfrm flipV="1">
            <a:off x="7121170" y="4812522"/>
            <a:ext cx="1301462" cy="1008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58673023-40F5-5CAF-C108-4B78157504BE}"/>
              </a:ext>
            </a:extLst>
          </p:cNvPr>
          <p:cNvCxnSpPr/>
          <p:nvPr/>
        </p:nvCxnSpPr>
        <p:spPr>
          <a:xfrm>
            <a:off x="7204987" y="5904484"/>
            <a:ext cx="11930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2">
                <a:extLst>
                  <a:ext uri="{FF2B5EF4-FFF2-40B4-BE49-F238E27FC236}">
                    <a16:creationId xmlns:a16="http://schemas.microsoft.com/office/drawing/2014/main" id="{8240D7EE-2FC6-2280-E586-95B5B09DF907}"/>
                  </a:ext>
                </a:extLst>
              </p:cNvPr>
              <p:cNvSpPr txBox="1"/>
              <p:nvPr/>
            </p:nvSpPr>
            <p:spPr>
              <a:xfrm>
                <a:off x="7091536" y="5899232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TextBox 2">
                <a:extLst>
                  <a:ext uri="{FF2B5EF4-FFF2-40B4-BE49-F238E27FC236}">
                    <a16:creationId xmlns:a16="http://schemas.microsoft.com/office/drawing/2014/main" id="{1417FF61-E678-E194-EAF0-2F56BF3AB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536" y="5899232"/>
                <a:ext cx="1360730" cy="400110"/>
              </a:xfrm>
              <a:prstGeom prst="rect">
                <a:avLst/>
              </a:prstGeom>
              <a:blipFill>
                <a:blip r:embed="rId20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2">
                <a:extLst>
                  <a:ext uri="{FF2B5EF4-FFF2-40B4-BE49-F238E27FC236}">
                    <a16:creationId xmlns:a16="http://schemas.microsoft.com/office/drawing/2014/main" id="{279CBB69-5F1C-BE17-44DC-4973B3092CFB}"/>
                  </a:ext>
                </a:extLst>
              </p:cNvPr>
              <p:cNvSpPr txBox="1"/>
              <p:nvPr/>
            </p:nvSpPr>
            <p:spPr>
              <a:xfrm>
                <a:off x="7077554" y="5117481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TextBox 2">
                <a:extLst>
                  <a:ext uri="{FF2B5EF4-FFF2-40B4-BE49-F238E27FC236}">
                    <a16:creationId xmlns:a16="http://schemas.microsoft.com/office/drawing/2014/main" id="{40131DE2-EC44-C4E6-B543-191ABA79A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554" y="5117481"/>
                <a:ext cx="1360730" cy="400110"/>
              </a:xfrm>
              <a:prstGeom prst="rect">
                <a:avLst/>
              </a:prstGeom>
              <a:blipFill>
                <a:blip r:embed="rId21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2">
                <a:extLst>
                  <a:ext uri="{FF2B5EF4-FFF2-40B4-BE49-F238E27FC236}">
                    <a16:creationId xmlns:a16="http://schemas.microsoft.com/office/drawing/2014/main" id="{CF1DBBDF-ABAA-47E6-C0AF-254F07BD9825}"/>
                  </a:ext>
                </a:extLst>
              </p:cNvPr>
              <p:cNvSpPr txBox="1"/>
              <p:nvPr/>
            </p:nvSpPr>
            <p:spPr>
              <a:xfrm>
                <a:off x="10043136" y="4631535"/>
                <a:ext cx="1889493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Width: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Length: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ℓ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Alphabet: </a:t>
                </a:r>
                <a14:m>
                  <m:oMath xmlns:m="http://schemas.openxmlformats.org/officeDocument/2006/math">
                    <m:r>
                      <a:rPr lang="zh-TW" altLang="en-US" sz="2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𝒢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TextBox 2">
                <a:extLst>
                  <a:ext uri="{FF2B5EF4-FFF2-40B4-BE49-F238E27FC236}">
                    <a16:creationId xmlns:a16="http://schemas.microsoft.com/office/drawing/2014/main" id="{E6422154-6E52-2BEC-5504-72193A40F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3136" y="4631535"/>
                <a:ext cx="1889493" cy="1292662"/>
              </a:xfrm>
              <a:prstGeom prst="rect">
                <a:avLst/>
              </a:prstGeom>
              <a:blipFill>
                <a:blip r:embed="rId22"/>
                <a:stretch>
                  <a:fillRect l="-5806" t="-3774"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2">
                <a:extLst>
                  <a:ext uri="{FF2B5EF4-FFF2-40B4-BE49-F238E27FC236}">
                    <a16:creationId xmlns:a16="http://schemas.microsoft.com/office/drawing/2014/main" id="{71B5A08B-7FDB-9383-ED7C-F6984AF52F6F}"/>
                  </a:ext>
                </a:extLst>
              </p:cNvPr>
              <p:cNvSpPr txBox="1"/>
              <p:nvPr/>
            </p:nvSpPr>
            <p:spPr>
              <a:xfrm>
                <a:off x="1817530" y="6204789"/>
                <a:ext cx="1091130" cy="537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TextBox 2">
                <a:extLst>
                  <a:ext uri="{FF2B5EF4-FFF2-40B4-BE49-F238E27FC236}">
                    <a16:creationId xmlns:a16="http://schemas.microsoft.com/office/drawing/2014/main" id="{71B5A08B-7FDB-9383-ED7C-F6984AF52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6204789"/>
                <a:ext cx="1091130" cy="53796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2">
                <a:extLst>
                  <a:ext uri="{FF2B5EF4-FFF2-40B4-BE49-F238E27FC236}">
                    <a16:creationId xmlns:a16="http://schemas.microsoft.com/office/drawing/2014/main" id="{F83C0AB2-2193-6C9C-B3A3-ACB885BB7920}"/>
                  </a:ext>
                </a:extLst>
              </p:cNvPr>
              <p:cNvSpPr txBox="1"/>
              <p:nvPr/>
            </p:nvSpPr>
            <p:spPr>
              <a:xfrm>
                <a:off x="3328711" y="6204789"/>
                <a:ext cx="1091130" cy="505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TextBox 2">
                <a:extLst>
                  <a:ext uri="{FF2B5EF4-FFF2-40B4-BE49-F238E27FC236}">
                    <a16:creationId xmlns:a16="http://schemas.microsoft.com/office/drawing/2014/main" id="{F83C0AB2-2193-6C9C-B3A3-ACB885BB7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711" y="6204789"/>
                <a:ext cx="1091130" cy="50539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2">
                <a:extLst>
                  <a:ext uri="{FF2B5EF4-FFF2-40B4-BE49-F238E27FC236}">
                    <a16:creationId xmlns:a16="http://schemas.microsoft.com/office/drawing/2014/main" id="{6E0FA928-EC35-BD4A-F7E7-C1811F0BF6D9}"/>
                  </a:ext>
                </a:extLst>
              </p:cNvPr>
              <p:cNvSpPr txBox="1"/>
              <p:nvPr/>
            </p:nvSpPr>
            <p:spPr>
              <a:xfrm>
                <a:off x="7226336" y="6204789"/>
                <a:ext cx="1091130" cy="493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TextBox 2">
                <a:extLst>
                  <a:ext uri="{FF2B5EF4-FFF2-40B4-BE49-F238E27FC236}">
                    <a16:creationId xmlns:a16="http://schemas.microsoft.com/office/drawing/2014/main" id="{52689EBF-8FE4-E4D9-059B-1AF1CC581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336" y="6204789"/>
                <a:ext cx="1091130" cy="49314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2">
                <a:extLst>
                  <a:ext uri="{FF2B5EF4-FFF2-40B4-BE49-F238E27FC236}">
                    <a16:creationId xmlns:a16="http://schemas.microsoft.com/office/drawing/2014/main" id="{3B84E0B2-6332-49F3-43F2-C9D8EC1F3AFC}"/>
                  </a:ext>
                </a:extLst>
              </p:cNvPr>
              <p:cNvSpPr txBox="1"/>
              <p:nvPr/>
            </p:nvSpPr>
            <p:spPr>
              <a:xfrm>
                <a:off x="4815373" y="6203347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" name="TextBox 2">
                <a:extLst>
                  <a:ext uri="{FF2B5EF4-FFF2-40B4-BE49-F238E27FC236}">
                    <a16:creationId xmlns:a16="http://schemas.microsoft.com/office/drawing/2014/main" id="{445F955C-7710-C841-C467-4A87D7077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6203347"/>
                <a:ext cx="2032361" cy="49244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2">
                <a:extLst>
                  <a:ext uri="{FF2B5EF4-FFF2-40B4-BE49-F238E27FC236}">
                    <a16:creationId xmlns:a16="http://schemas.microsoft.com/office/drawing/2014/main" id="{E0AB5ADE-F92D-CD5B-ACF9-13D067FA8DAC}"/>
                  </a:ext>
                </a:extLst>
              </p:cNvPr>
              <p:cNvSpPr txBox="1"/>
              <p:nvPr/>
            </p:nvSpPr>
            <p:spPr>
              <a:xfrm>
                <a:off x="278997" y="2377913"/>
                <a:ext cx="2613286" cy="524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2">
                <a:extLst>
                  <a:ext uri="{FF2B5EF4-FFF2-40B4-BE49-F238E27FC236}">
                    <a16:creationId xmlns:a16="http://schemas.microsoft.com/office/drawing/2014/main" id="{E0AB5ADE-F92D-CD5B-ACF9-13D067FA8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97" y="2377913"/>
                <a:ext cx="2613286" cy="52456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2">
                <a:extLst>
                  <a:ext uri="{FF2B5EF4-FFF2-40B4-BE49-F238E27FC236}">
                    <a16:creationId xmlns:a16="http://schemas.microsoft.com/office/drawing/2014/main" id="{32609AD9-EF72-B962-A0B7-10A818B475A7}"/>
                  </a:ext>
                </a:extLst>
              </p:cNvPr>
              <p:cNvSpPr txBox="1"/>
              <p:nvPr/>
            </p:nvSpPr>
            <p:spPr>
              <a:xfrm>
                <a:off x="131839" y="2916225"/>
                <a:ext cx="2760444" cy="1048620"/>
              </a:xfrm>
              <a:prstGeom prst="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</m:sSub>
                      <m:d>
                        <m:dPr>
                          <m:ctrl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</m:oMath>
                  </m:oMathPara>
                </a14:m>
                <a:endParaRPr lang="en-US" altLang="zh-TW" b="0" i="1" dirty="0">
                  <a:solidFill>
                    <a:schemeClr val="accent5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⇒</m:t>
                      </m:r>
                      <m:r>
                        <m:rPr>
                          <m:nor/>
                        </m:rPr>
                        <a:rPr lang="en-US" altLang="zh-TW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ExtErr</m:t>
                          </m:r>
                        </m:sub>
                      </m:sSub>
                      <m:r>
                        <a:rPr lang="zh-TW" alt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𝒢</m:t>
                      </m:r>
                    </m:oMath>
                  </m:oMathPara>
                </a14:m>
                <a:endParaRPr lang="en-US" altLang="zh-TW" b="0" dirty="0">
                  <a:solidFill>
                    <a:schemeClr val="accent5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zh-TW" alt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𝒢</m:t>
                      </m:r>
                    </m:oMath>
                  </m:oMathPara>
                </a14:m>
                <a:endParaRPr lang="en-US" altLang="zh-TW" dirty="0">
                  <a:solidFill>
                    <a:schemeClr val="bg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2">
                <a:extLst>
                  <a:ext uri="{FF2B5EF4-FFF2-40B4-BE49-F238E27FC236}">
                    <a16:creationId xmlns:a16="http://schemas.microsoft.com/office/drawing/2014/main" id="{32609AD9-EF72-B962-A0B7-10A818B47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39" y="2916225"/>
                <a:ext cx="2760444" cy="1048620"/>
              </a:xfrm>
              <a:prstGeom prst="rect">
                <a:avLst/>
              </a:prstGeom>
              <a:blipFill>
                <a:blip r:embed="rId29"/>
                <a:stretch>
                  <a:fillRect b="-571"/>
                </a:stretch>
              </a:blipFill>
              <a:ln w="190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">
                <a:extLst>
                  <a:ext uri="{FF2B5EF4-FFF2-40B4-BE49-F238E27FC236}">
                    <a16:creationId xmlns:a16="http://schemas.microsoft.com/office/drawing/2014/main" id="{F02AD6AA-5BC5-A532-252B-B765FDCB65F3}"/>
                  </a:ext>
                </a:extLst>
              </p:cNvPr>
              <p:cNvSpPr txBox="1"/>
              <p:nvPr/>
            </p:nvSpPr>
            <p:spPr>
              <a:xfrm>
                <a:off x="2564156" y="2382741"/>
                <a:ext cx="313082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⋅(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">
                <a:extLst>
                  <a:ext uri="{FF2B5EF4-FFF2-40B4-BE49-F238E27FC236}">
                    <a16:creationId xmlns:a16="http://schemas.microsoft.com/office/drawing/2014/main" id="{F02AD6AA-5BC5-A532-252B-B765FDCB6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156" y="2382741"/>
                <a:ext cx="3130826" cy="492443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">
                <a:extLst>
                  <a:ext uri="{FF2B5EF4-FFF2-40B4-BE49-F238E27FC236}">
                    <a16:creationId xmlns:a16="http://schemas.microsoft.com/office/drawing/2014/main" id="{E69A0929-D4D7-CB5F-90F4-FCD4C7ABFD86}"/>
                  </a:ext>
                </a:extLst>
              </p:cNvPr>
              <p:cNvSpPr txBox="1"/>
              <p:nvPr/>
            </p:nvSpPr>
            <p:spPr>
              <a:xfrm>
                <a:off x="5273978" y="2385235"/>
                <a:ext cx="313082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⋯(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2">
                <a:extLst>
                  <a:ext uri="{FF2B5EF4-FFF2-40B4-BE49-F238E27FC236}">
                    <a16:creationId xmlns:a16="http://schemas.microsoft.com/office/drawing/2014/main" id="{0FF5A6DA-62E0-74A7-3FE7-5AD96DCD6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978" y="2385235"/>
                <a:ext cx="3130826" cy="49244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51AF63B6-F778-69E4-2A2A-96D686E59BAE}"/>
                  </a:ext>
                </a:extLst>
              </p:cNvPr>
              <p:cNvSpPr txBox="1"/>
              <p:nvPr/>
            </p:nvSpPr>
            <p:spPr>
              <a:xfrm rot="5400000">
                <a:off x="911644" y="1866867"/>
                <a:ext cx="137018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</m:oMath>
                  </m:oMathPara>
                </a14:m>
                <a:endParaRPr lang="en-US" altLang="zh-TW" sz="3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965D9492-241F-35F3-940F-52130C45A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11644" y="1866867"/>
                <a:ext cx="1370187" cy="584775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6D3F6378-D0F1-BFAB-F278-C317C640B060}"/>
                  </a:ext>
                </a:extLst>
              </p:cNvPr>
              <p:cNvSpPr txBox="1"/>
              <p:nvPr/>
            </p:nvSpPr>
            <p:spPr>
              <a:xfrm>
                <a:off x="5667264" y="1031550"/>
                <a:ext cx="6392897" cy="1227837"/>
              </a:xfrm>
              <a:prstGeom prst="rect">
                <a:avLst/>
              </a:prstGeom>
              <a:noFill/>
              <a:ln w="19050">
                <a:solidFill>
                  <a:srgbClr val="07A39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zh-TW" alt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𝒢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from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6D3F6378-D0F1-BFAB-F278-C317C640B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264" y="1031550"/>
                <a:ext cx="6392897" cy="1227837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 w="19050">
                <a:solidFill>
                  <a:srgbClr val="07A39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椭圆 4">
            <a:extLst>
              <a:ext uri="{FF2B5EF4-FFF2-40B4-BE49-F238E27FC236}">
                <a16:creationId xmlns:a16="http://schemas.microsoft.com/office/drawing/2014/main" id="{84ACF815-A40F-FA20-8848-4ABD93DCD611}"/>
              </a:ext>
            </a:extLst>
          </p:cNvPr>
          <p:cNvSpPr/>
          <p:nvPr/>
        </p:nvSpPr>
        <p:spPr>
          <a:xfrm>
            <a:off x="735495" y="2922376"/>
            <a:ext cx="954156" cy="446212"/>
          </a:xfrm>
          <a:prstGeom prst="ellipse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3AB56C9F-3102-ACDC-C9E4-C930FBACAB13}"/>
                  </a:ext>
                </a:extLst>
              </p:cNvPr>
              <p:cNvSpPr txBox="1"/>
              <p:nvPr/>
            </p:nvSpPr>
            <p:spPr>
              <a:xfrm>
                <a:off x="3277729" y="2983867"/>
                <a:ext cx="5039737" cy="1159420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幼圆" panose="02010509060101010101" pitchFamily="49" charset="-122"/>
                  <a:buChar char="★"/>
                </a:pPr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altLang="zh-TW" sz="2200" dirty="0">
                    <a:latin typeface="Calibri (Body)"/>
                    <a:cs typeface="Times New Roman" panose="02020603050405020304" pitchFamily="18" charset="0"/>
                  </a:rPr>
                  <a:t> has no entropy loss at the beginning.</a:t>
                </a:r>
              </a:p>
              <a:p>
                <a:pPr marL="342900" indent="-342900">
                  <a:buFont typeface="新細明體" panose="02020500000000000000" pitchFamily="18" charset="-120"/>
                  <a:buChar char="﹖"/>
                </a:pPr>
                <a:r>
                  <a:rPr lang="en-US" altLang="zh-TW" sz="2200" dirty="0">
                    <a:latin typeface="Calibri (Body)"/>
                    <a:cs typeface="Times New Roman" panose="02020603050405020304" pitchFamily="18" charset="0"/>
                  </a:rPr>
                  <a:t>We expect strong properties for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2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Ext</m:t>
                    </m:r>
                    <m:d>
                      <m:d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2200" dirty="0">
                    <a:latin typeface="Calibri (Body)"/>
                    <a:cs typeface="Times New Roman" panose="02020603050405020304" pitchFamily="18" charset="0"/>
                  </a:rPr>
                  <a:t> than other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2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Ext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200" dirty="0">
                    <a:latin typeface="Calibri (Body)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3AB56C9F-3102-ACDC-C9E4-C930FBACA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729" y="2983867"/>
                <a:ext cx="5039737" cy="1159420"/>
              </a:xfrm>
              <a:prstGeom prst="rect">
                <a:avLst/>
              </a:prstGeom>
              <a:blipFill>
                <a:blip r:embed="rId40"/>
                <a:stretch>
                  <a:fillRect l="-965" t="-2577" r="-362" b="-6186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37176E39-34BA-B804-3E58-710CB71FFBA0}"/>
                  </a:ext>
                </a:extLst>
              </p:cNvPr>
              <p:cNvSpPr txBox="1"/>
              <p:nvPr/>
            </p:nvSpPr>
            <p:spPr>
              <a:xfrm>
                <a:off x="8929334" y="2448806"/>
                <a:ext cx="3130827" cy="1894942"/>
              </a:xfrm>
              <a:prstGeom prst="rect">
                <a:avLst/>
              </a:prstGeom>
              <a:noFill/>
              <a:ln w="19050">
                <a:solidFill>
                  <a:srgbClr val="07A39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CN" altLang="en-US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</m:d>
                      <m:r>
                        <a:rPr lang="en-US" altLang="zh-CN" sz="22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2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altLang="zh-CN" sz="22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𝑈</m:t>
                      </m:r>
                      <m:r>
                        <a:rPr lang="en-US" altLang="zh-CN" sz="22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220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sSubSup>
                                <m:sSubSupPr>
                                  <m:ctrlP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: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NZPRG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CN" sz="220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CN" alt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</m:d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zh-CN" alt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CN" sz="220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CN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CN" sz="220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37176E39-34BA-B804-3E58-710CB71FF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9334" y="2448806"/>
                <a:ext cx="3130827" cy="1894942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  <a:ln w="19050">
                <a:solidFill>
                  <a:srgbClr val="07A39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2">
                <a:extLst>
                  <a:ext uri="{FF2B5EF4-FFF2-40B4-BE49-F238E27FC236}">
                    <a16:creationId xmlns:a16="http://schemas.microsoft.com/office/drawing/2014/main" id="{744416FC-C235-B338-4BE7-D30B156DB5E2}"/>
                  </a:ext>
                </a:extLst>
              </p:cNvPr>
              <p:cNvSpPr txBox="1"/>
              <p:nvPr/>
            </p:nvSpPr>
            <p:spPr>
              <a:xfrm>
                <a:off x="826967" y="1336599"/>
                <a:ext cx="1370187" cy="524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2">
                <a:extLst>
                  <a:ext uri="{FF2B5EF4-FFF2-40B4-BE49-F238E27FC236}">
                    <a16:creationId xmlns:a16="http://schemas.microsoft.com/office/drawing/2014/main" id="{744416FC-C235-B338-4BE7-D30B156DB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67" y="1336599"/>
                <a:ext cx="1370187" cy="524567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9E0D2779-A568-09D2-85DE-BF70F5DEF465}"/>
                  </a:ext>
                </a:extLst>
              </p:cNvPr>
              <p:cNvSpPr txBox="1"/>
              <p:nvPr/>
            </p:nvSpPr>
            <p:spPr>
              <a:xfrm>
                <a:off x="1932492" y="1336599"/>
                <a:ext cx="137018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9E0D2779-A568-09D2-85DE-BF70F5DEF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2492" y="1336599"/>
                <a:ext cx="1370187" cy="492443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2">
                <a:extLst>
                  <a:ext uri="{FF2B5EF4-FFF2-40B4-BE49-F238E27FC236}">
                    <a16:creationId xmlns:a16="http://schemas.microsoft.com/office/drawing/2014/main" id="{702EEC7C-E191-A986-A76D-14BB93014CB6}"/>
                  </a:ext>
                </a:extLst>
              </p:cNvPr>
              <p:cNvSpPr txBox="1"/>
              <p:nvPr/>
            </p:nvSpPr>
            <p:spPr>
              <a:xfrm>
                <a:off x="3156732" y="1330005"/>
                <a:ext cx="137018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2">
                <a:extLst>
                  <a:ext uri="{FF2B5EF4-FFF2-40B4-BE49-F238E27FC236}">
                    <a16:creationId xmlns:a16="http://schemas.microsoft.com/office/drawing/2014/main" id="{702EEC7C-E191-A986-A76D-14BB93014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732" y="1330005"/>
                <a:ext cx="1370187" cy="492443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581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E8A64-7D70-6361-6692-4FBCA20A7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F302FF-C6A4-A7CF-36F9-503D3C847D06}"/>
              </a:ext>
            </a:extLst>
          </p:cNvPr>
          <p:cNvSpPr txBox="1"/>
          <p:nvPr/>
        </p:nvSpPr>
        <p:spPr>
          <a:xfrm>
            <a:off x="540407" y="404984"/>
            <a:ext cx="5796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Change the Order of Inputs</a:t>
            </a:r>
            <a:endParaRPr lang="en-US" altLang="zh-CN" sz="3200" b="1" spc="300" dirty="0">
              <a:solidFill>
                <a:srgbClr val="7030A0"/>
              </a:solidFill>
              <a:latin typeface="Calibri (Body)"/>
              <a:cs typeface="Times New Roman" panose="02020603050405020304" pitchFamily="18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A146AB97-3624-4CF1-7971-B3C713F4AB4B}"/>
              </a:ext>
            </a:extLst>
          </p:cNvPr>
          <p:cNvSpPr/>
          <p:nvPr/>
        </p:nvSpPr>
        <p:spPr>
          <a:xfrm>
            <a:off x="1649895" y="5248978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ED559F01-DB96-2FFF-7B0C-67D9D9DAB32F}"/>
              </a:ext>
            </a:extLst>
          </p:cNvPr>
          <p:cNvSpPr/>
          <p:nvPr/>
        </p:nvSpPr>
        <p:spPr>
          <a:xfrm>
            <a:off x="3110094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CBE93BE2-E798-286C-B3DE-F5DDD261FC85}"/>
              </a:ext>
            </a:extLst>
          </p:cNvPr>
          <p:cNvSpPr/>
          <p:nvPr/>
        </p:nvSpPr>
        <p:spPr>
          <a:xfrm>
            <a:off x="3110094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5B45578A-CB09-563F-89C7-67E90078189C}"/>
              </a:ext>
            </a:extLst>
          </p:cNvPr>
          <p:cNvSpPr/>
          <p:nvPr/>
        </p:nvSpPr>
        <p:spPr>
          <a:xfrm>
            <a:off x="4470824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63DCEDC0-314E-EB98-8A6F-EAE9E6ECE3A4}"/>
              </a:ext>
            </a:extLst>
          </p:cNvPr>
          <p:cNvSpPr/>
          <p:nvPr/>
        </p:nvSpPr>
        <p:spPr>
          <a:xfrm>
            <a:off x="4470824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43DBA9F5-6ECA-D521-74E7-4F52A079830C}"/>
                  </a:ext>
                </a:extLst>
              </p:cNvPr>
              <p:cNvSpPr txBox="1"/>
              <p:nvPr/>
            </p:nvSpPr>
            <p:spPr>
              <a:xfrm>
                <a:off x="4815373" y="4501782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E0DB57E7-FB4C-879A-D92B-AF56C7A7A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4501782"/>
                <a:ext cx="2032361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2">
                <a:extLst>
                  <a:ext uri="{FF2B5EF4-FFF2-40B4-BE49-F238E27FC236}">
                    <a16:creationId xmlns:a16="http://schemas.microsoft.com/office/drawing/2014/main" id="{06015AE8-A080-2D23-34FB-B7083B530709}"/>
                  </a:ext>
                </a:extLst>
              </p:cNvPr>
              <p:cNvSpPr txBox="1"/>
              <p:nvPr/>
            </p:nvSpPr>
            <p:spPr>
              <a:xfrm>
                <a:off x="4815373" y="5653011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TextBox 2">
                <a:extLst>
                  <a:ext uri="{FF2B5EF4-FFF2-40B4-BE49-F238E27FC236}">
                    <a16:creationId xmlns:a16="http://schemas.microsoft.com/office/drawing/2014/main" id="{AB2D627B-8A55-DAEC-E6BE-FA068AA21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5653011"/>
                <a:ext cx="2032361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椭圆 31">
            <a:extLst>
              <a:ext uri="{FF2B5EF4-FFF2-40B4-BE49-F238E27FC236}">
                <a16:creationId xmlns:a16="http://schemas.microsoft.com/office/drawing/2014/main" id="{EBE00EE5-72D3-AB3E-CE79-FF98B67FA4E8}"/>
              </a:ext>
            </a:extLst>
          </p:cNvPr>
          <p:cNvSpPr/>
          <p:nvPr/>
        </p:nvSpPr>
        <p:spPr>
          <a:xfrm>
            <a:off x="7024648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043FDDD4-BC33-8506-6518-821EE37A5357}"/>
              </a:ext>
            </a:extLst>
          </p:cNvPr>
          <p:cNvSpPr/>
          <p:nvPr/>
        </p:nvSpPr>
        <p:spPr>
          <a:xfrm>
            <a:off x="7024648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2">
                <a:extLst>
                  <a:ext uri="{FF2B5EF4-FFF2-40B4-BE49-F238E27FC236}">
                    <a16:creationId xmlns:a16="http://schemas.microsoft.com/office/drawing/2014/main" id="{92F0F98D-9B5A-61C2-2CD5-F1F876A796A7}"/>
                  </a:ext>
                </a:extLst>
              </p:cNvPr>
              <p:cNvSpPr txBox="1"/>
              <p:nvPr/>
            </p:nvSpPr>
            <p:spPr>
              <a:xfrm>
                <a:off x="423337" y="5089936"/>
                <a:ext cx="1379949" cy="431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TW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start</m:t>
                          </m:r>
                        </m:sub>
                      </m:sSub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2">
                <a:extLst>
                  <a:ext uri="{FF2B5EF4-FFF2-40B4-BE49-F238E27FC236}">
                    <a16:creationId xmlns:a16="http://schemas.microsoft.com/office/drawing/2014/main" id="{C30E0F21-FC5F-152E-541C-8A761322A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37" y="5089936"/>
                <a:ext cx="1379949" cy="431465"/>
              </a:xfrm>
              <a:prstGeom prst="rect">
                <a:avLst/>
              </a:prstGeom>
              <a:blipFill>
                <a:blip r:embed="rId13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2">
                <a:extLst>
                  <a:ext uri="{FF2B5EF4-FFF2-40B4-BE49-F238E27FC236}">
                    <a16:creationId xmlns:a16="http://schemas.microsoft.com/office/drawing/2014/main" id="{9A581112-7560-8420-E2D1-B257DEDFCB0D}"/>
                  </a:ext>
                </a:extLst>
              </p:cNvPr>
              <p:cNvSpPr txBox="1"/>
              <p:nvPr/>
            </p:nvSpPr>
            <p:spPr>
              <a:xfrm>
                <a:off x="8400634" y="4494024"/>
                <a:ext cx="13799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reject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2">
                <a:extLst>
                  <a:ext uri="{FF2B5EF4-FFF2-40B4-BE49-F238E27FC236}">
                    <a16:creationId xmlns:a16="http://schemas.microsoft.com/office/drawing/2014/main" id="{A54068CE-9CDA-50CC-A38E-7EBD1133F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634" y="4494024"/>
                <a:ext cx="1379949" cy="430887"/>
              </a:xfrm>
              <a:prstGeom prst="rect">
                <a:avLst/>
              </a:prstGeom>
              <a:blipFill>
                <a:blip r:embed="rId14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FBB380E6-6997-03DB-72BA-C62AE642886B}"/>
                  </a:ext>
                </a:extLst>
              </p:cNvPr>
              <p:cNvSpPr txBox="1"/>
              <p:nvPr/>
            </p:nvSpPr>
            <p:spPr>
              <a:xfrm>
                <a:off x="8422632" y="5662517"/>
                <a:ext cx="13799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accept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E69E2289-5AFC-86D3-B2CE-864DA1BB4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632" y="5662517"/>
                <a:ext cx="1379949" cy="430887"/>
              </a:xfrm>
              <a:prstGeom prst="rect">
                <a:avLst/>
              </a:prstGeom>
              <a:blipFill>
                <a:blip r:embed="rId15"/>
                <a:stretch>
                  <a:fillRect b="-12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椭圆 36">
            <a:extLst>
              <a:ext uri="{FF2B5EF4-FFF2-40B4-BE49-F238E27FC236}">
                <a16:creationId xmlns:a16="http://schemas.microsoft.com/office/drawing/2014/main" id="{AED3C2D9-7FD3-2EA8-2DF2-C458ED83FB8B}"/>
              </a:ext>
            </a:extLst>
          </p:cNvPr>
          <p:cNvSpPr/>
          <p:nvPr/>
        </p:nvSpPr>
        <p:spPr>
          <a:xfrm>
            <a:off x="8385378" y="4664765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A8EA9298-38E8-DFCB-AD78-4698416DDD95}"/>
              </a:ext>
            </a:extLst>
          </p:cNvPr>
          <p:cNvSpPr/>
          <p:nvPr/>
        </p:nvSpPr>
        <p:spPr>
          <a:xfrm>
            <a:off x="8385378" y="5815994"/>
            <a:ext cx="167635" cy="1676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2B89B652-F4CB-8E95-633B-831FECE14D91}"/>
              </a:ext>
            </a:extLst>
          </p:cNvPr>
          <p:cNvCxnSpPr>
            <a:stCxn id="34" idx="3"/>
            <a:endCxn id="23" idx="3"/>
          </p:cNvCxnSpPr>
          <p:nvPr/>
        </p:nvCxnSpPr>
        <p:spPr>
          <a:xfrm flipV="1">
            <a:off x="1803286" y="4807850"/>
            <a:ext cx="1331358" cy="4978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3682C724-2CD0-0CB5-5546-453E5DF26461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1773652" y="5416613"/>
            <a:ext cx="1336442" cy="4831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142B6FF5-D665-92BC-65BC-E589073EB1FF}"/>
                  </a:ext>
                </a:extLst>
              </p:cNvPr>
              <p:cNvSpPr txBox="1"/>
              <p:nvPr/>
            </p:nvSpPr>
            <p:spPr>
              <a:xfrm>
                <a:off x="1596738" y="5610646"/>
                <a:ext cx="1360730" cy="424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TextBox 2">
                <a:extLst>
                  <a:ext uri="{FF2B5EF4-FFF2-40B4-BE49-F238E27FC236}">
                    <a16:creationId xmlns:a16="http://schemas.microsoft.com/office/drawing/2014/main" id="{142B6FF5-D665-92BC-65BC-E589073EB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738" y="5610646"/>
                <a:ext cx="1360730" cy="424796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2">
                <a:extLst>
                  <a:ext uri="{FF2B5EF4-FFF2-40B4-BE49-F238E27FC236}">
                    <a16:creationId xmlns:a16="http://schemas.microsoft.com/office/drawing/2014/main" id="{7EAFA0FF-CF13-BA6A-B8A7-D62CF85C7353}"/>
                  </a:ext>
                </a:extLst>
              </p:cNvPr>
              <p:cNvSpPr txBox="1"/>
              <p:nvPr/>
            </p:nvSpPr>
            <p:spPr>
              <a:xfrm>
                <a:off x="1569269" y="4631535"/>
                <a:ext cx="1360730" cy="424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2">
                <a:extLst>
                  <a:ext uri="{FF2B5EF4-FFF2-40B4-BE49-F238E27FC236}">
                    <a16:creationId xmlns:a16="http://schemas.microsoft.com/office/drawing/2014/main" id="{7EAFA0FF-CF13-BA6A-B8A7-D62CF85C7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269" y="4631535"/>
                <a:ext cx="1360730" cy="424796"/>
              </a:xfrm>
              <a:prstGeom prst="rect">
                <a:avLst/>
              </a:prstGeom>
              <a:blipFill>
                <a:blip r:embed="rId17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CC78FDD1-83AE-F010-8D80-6710B63EF042}"/>
              </a:ext>
            </a:extLst>
          </p:cNvPr>
          <p:cNvCxnSpPr>
            <a:cxnSpLocks/>
            <a:stCxn id="23" idx="6"/>
            <a:endCxn id="28" idx="2"/>
          </p:cNvCxnSpPr>
          <p:nvPr/>
        </p:nvCxnSpPr>
        <p:spPr>
          <a:xfrm>
            <a:off x="3277729" y="4748583"/>
            <a:ext cx="119309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40B7D09C-3059-0791-1C0A-50A2CB66D4F9}"/>
              </a:ext>
            </a:extLst>
          </p:cNvPr>
          <p:cNvCxnSpPr>
            <a:stCxn id="27" idx="0"/>
            <a:endCxn id="28" idx="3"/>
          </p:cNvCxnSpPr>
          <p:nvPr/>
        </p:nvCxnSpPr>
        <p:spPr>
          <a:xfrm flipV="1">
            <a:off x="3193912" y="4807850"/>
            <a:ext cx="1301462" cy="1008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870E8CEF-8983-5E01-495B-57D48D364354}"/>
              </a:ext>
            </a:extLst>
          </p:cNvPr>
          <p:cNvCxnSpPr>
            <a:stCxn id="27" idx="6"/>
            <a:endCxn id="29" idx="2"/>
          </p:cNvCxnSpPr>
          <p:nvPr/>
        </p:nvCxnSpPr>
        <p:spPr>
          <a:xfrm>
            <a:off x="3277729" y="5899812"/>
            <a:ext cx="11930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2">
                <a:extLst>
                  <a:ext uri="{FF2B5EF4-FFF2-40B4-BE49-F238E27FC236}">
                    <a16:creationId xmlns:a16="http://schemas.microsoft.com/office/drawing/2014/main" id="{B815C567-937B-8149-24E2-297812135159}"/>
                  </a:ext>
                </a:extLst>
              </p:cNvPr>
              <p:cNvSpPr txBox="1"/>
              <p:nvPr/>
            </p:nvSpPr>
            <p:spPr>
              <a:xfrm>
                <a:off x="3181207" y="5912300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TextBox 2">
                <a:extLst>
                  <a:ext uri="{FF2B5EF4-FFF2-40B4-BE49-F238E27FC236}">
                    <a16:creationId xmlns:a16="http://schemas.microsoft.com/office/drawing/2014/main" id="{B815C567-937B-8149-24E2-297812135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207" y="5912300"/>
                <a:ext cx="136073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2">
                <a:extLst>
                  <a:ext uri="{FF2B5EF4-FFF2-40B4-BE49-F238E27FC236}">
                    <a16:creationId xmlns:a16="http://schemas.microsoft.com/office/drawing/2014/main" id="{879779EF-EF3F-B286-B269-D216DF05CC89}"/>
                  </a:ext>
                </a:extLst>
              </p:cNvPr>
              <p:cNvSpPr txBox="1"/>
              <p:nvPr/>
            </p:nvSpPr>
            <p:spPr>
              <a:xfrm>
                <a:off x="3150296" y="5112809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5" name="TextBox 2">
                <a:extLst>
                  <a:ext uri="{FF2B5EF4-FFF2-40B4-BE49-F238E27FC236}">
                    <a16:creationId xmlns:a16="http://schemas.microsoft.com/office/drawing/2014/main" id="{879779EF-EF3F-B286-B269-D216DF05C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296" y="5112809"/>
                <a:ext cx="1360730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327F66BB-9DD0-9407-8B9A-A23860398E04}"/>
              </a:ext>
            </a:extLst>
          </p:cNvPr>
          <p:cNvCxnSpPr/>
          <p:nvPr/>
        </p:nvCxnSpPr>
        <p:spPr>
          <a:xfrm>
            <a:off x="7204987" y="4753255"/>
            <a:ext cx="119309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5669A9CC-30B4-32F7-8F1E-9AE3EED98825}"/>
              </a:ext>
            </a:extLst>
          </p:cNvPr>
          <p:cNvCxnSpPr/>
          <p:nvPr/>
        </p:nvCxnSpPr>
        <p:spPr>
          <a:xfrm flipV="1">
            <a:off x="7121170" y="4812522"/>
            <a:ext cx="1301462" cy="1008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986F4E47-1C36-4E26-1574-3BABB5AE5208}"/>
              </a:ext>
            </a:extLst>
          </p:cNvPr>
          <p:cNvCxnSpPr/>
          <p:nvPr/>
        </p:nvCxnSpPr>
        <p:spPr>
          <a:xfrm>
            <a:off x="7204987" y="5904484"/>
            <a:ext cx="11930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2">
                <a:extLst>
                  <a:ext uri="{FF2B5EF4-FFF2-40B4-BE49-F238E27FC236}">
                    <a16:creationId xmlns:a16="http://schemas.microsoft.com/office/drawing/2014/main" id="{333A4821-B419-1498-CC15-0586F66950B6}"/>
                  </a:ext>
                </a:extLst>
              </p:cNvPr>
              <p:cNvSpPr txBox="1"/>
              <p:nvPr/>
            </p:nvSpPr>
            <p:spPr>
              <a:xfrm>
                <a:off x="7091536" y="5899232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true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TextBox 2">
                <a:extLst>
                  <a:ext uri="{FF2B5EF4-FFF2-40B4-BE49-F238E27FC236}">
                    <a16:creationId xmlns:a16="http://schemas.microsoft.com/office/drawing/2014/main" id="{1417FF61-E678-E194-EAF0-2F56BF3AB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536" y="5899232"/>
                <a:ext cx="1360730" cy="400110"/>
              </a:xfrm>
              <a:prstGeom prst="rect">
                <a:avLst/>
              </a:prstGeom>
              <a:blipFill>
                <a:blip r:embed="rId20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2">
                <a:extLst>
                  <a:ext uri="{FF2B5EF4-FFF2-40B4-BE49-F238E27FC236}">
                    <a16:creationId xmlns:a16="http://schemas.microsoft.com/office/drawing/2014/main" id="{6DE27F47-5253-E7D4-0AC2-443DBF7169CF}"/>
                  </a:ext>
                </a:extLst>
              </p:cNvPr>
              <p:cNvSpPr txBox="1"/>
              <p:nvPr/>
            </p:nvSpPr>
            <p:spPr>
              <a:xfrm>
                <a:off x="7077554" y="5117481"/>
                <a:ext cx="13607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false</m:t>
                      </m:r>
                    </m:oMath>
                  </m:oMathPara>
                </a14:m>
                <a:endParaRPr lang="en-US" altLang="zh-TW" sz="2000" b="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TextBox 2">
                <a:extLst>
                  <a:ext uri="{FF2B5EF4-FFF2-40B4-BE49-F238E27FC236}">
                    <a16:creationId xmlns:a16="http://schemas.microsoft.com/office/drawing/2014/main" id="{40131DE2-EC44-C4E6-B543-191ABA79A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554" y="5117481"/>
                <a:ext cx="1360730" cy="400110"/>
              </a:xfrm>
              <a:prstGeom prst="rect">
                <a:avLst/>
              </a:prstGeom>
              <a:blipFill>
                <a:blip r:embed="rId21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2">
                <a:extLst>
                  <a:ext uri="{FF2B5EF4-FFF2-40B4-BE49-F238E27FC236}">
                    <a16:creationId xmlns:a16="http://schemas.microsoft.com/office/drawing/2014/main" id="{942DE8DC-30F4-943F-A3E0-B2914A618728}"/>
                  </a:ext>
                </a:extLst>
              </p:cNvPr>
              <p:cNvSpPr txBox="1"/>
              <p:nvPr/>
            </p:nvSpPr>
            <p:spPr>
              <a:xfrm>
                <a:off x="10043136" y="4631535"/>
                <a:ext cx="1889493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Width: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Length: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ℓ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6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Alphabet: </a:t>
                </a:r>
                <a14:m>
                  <m:oMath xmlns:m="http://schemas.openxmlformats.org/officeDocument/2006/math">
                    <m:r>
                      <a:rPr lang="zh-TW" altLang="en-US" sz="2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𝒢</m:t>
                    </m:r>
                  </m:oMath>
                </a14:m>
                <a:endParaRPr lang="en-US" altLang="zh-TW" sz="26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TextBox 2">
                <a:extLst>
                  <a:ext uri="{FF2B5EF4-FFF2-40B4-BE49-F238E27FC236}">
                    <a16:creationId xmlns:a16="http://schemas.microsoft.com/office/drawing/2014/main" id="{E6422154-6E52-2BEC-5504-72193A40F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3136" y="4631535"/>
                <a:ext cx="1889493" cy="1292662"/>
              </a:xfrm>
              <a:prstGeom prst="rect">
                <a:avLst/>
              </a:prstGeom>
              <a:blipFill>
                <a:blip r:embed="rId22"/>
                <a:stretch>
                  <a:fillRect l="-5806" t="-3774"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2">
                <a:extLst>
                  <a:ext uri="{FF2B5EF4-FFF2-40B4-BE49-F238E27FC236}">
                    <a16:creationId xmlns:a16="http://schemas.microsoft.com/office/drawing/2014/main" id="{08AB7D11-38E5-3A64-31AA-CAFBC09311DE}"/>
                  </a:ext>
                </a:extLst>
              </p:cNvPr>
              <p:cNvSpPr txBox="1"/>
              <p:nvPr/>
            </p:nvSpPr>
            <p:spPr>
              <a:xfrm>
                <a:off x="1817530" y="6204789"/>
                <a:ext cx="1091130" cy="537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TextBox 2">
                <a:extLst>
                  <a:ext uri="{FF2B5EF4-FFF2-40B4-BE49-F238E27FC236}">
                    <a16:creationId xmlns:a16="http://schemas.microsoft.com/office/drawing/2014/main" id="{08AB7D11-38E5-3A64-31AA-CAFBC0931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6204789"/>
                <a:ext cx="1091130" cy="53796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2">
                <a:extLst>
                  <a:ext uri="{FF2B5EF4-FFF2-40B4-BE49-F238E27FC236}">
                    <a16:creationId xmlns:a16="http://schemas.microsoft.com/office/drawing/2014/main" id="{61C23183-FDE1-B342-6A10-5596F90C998A}"/>
                  </a:ext>
                </a:extLst>
              </p:cNvPr>
              <p:cNvSpPr txBox="1"/>
              <p:nvPr/>
            </p:nvSpPr>
            <p:spPr>
              <a:xfrm>
                <a:off x="3328711" y="6204789"/>
                <a:ext cx="1091130" cy="505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TextBox 2">
                <a:extLst>
                  <a:ext uri="{FF2B5EF4-FFF2-40B4-BE49-F238E27FC236}">
                    <a16:creationId xmlns:a16="http://schemas.microsoft.com/office/drawing/2014/main" id="{61C23183-FDE1-B342-6A10-5596F90C9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711" y="6204789"/>
                <a:ext cx="1091130" cy="50539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2">
                <a:extLst>
                  <a:ext uri="{FF2B5EF4-FFF2-40B4-BE49-F238E27FC236}">
                    <a16:creationId xmlns:a16="http://schemas.microsoft.com/office/drawing/2014/main" id="{159A2255-1DBF-A469-B8F7-480E98AFA79B}"/>
                  </a:ext>
                </a:extLst>
              </p:cNvPr>
              <p:cNvSpPr txBox="1"/>
              <p:nvPr/>
            </p:nvSpPr>
            <p:spPr>
              <a:xfrm>
                <a:off x="7226336" y="6204789"/>
                <a:ext cx="1091130" cy="493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TextBox 2">
                <a:extLst>
                  <a:ext uri="{FF2B5EF4-FFF2-40B4-BE49-F238E27FC236}">
                    <a16:creationId xmlns:a16="http://schemas.microsoft.com/office/drawing/2014/main" id="{52689EBF-8FE4-E4D9-059B-1AF1CC581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336" y="6204789"/>
                <a:ext cx="1091130" cy="49314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2">
                <a:extLst>
                  <a:ext uri="{FF2B5EF4-FFF2-40B4-BE49-F238E27FC236}">
                    <a16:creationId xmlns:a16="http://schemas.microsoft.com/office/drawing/2014/main" id="{5F40E1BA-6EC2-5F9B-0AC2-7350C240B4F4}"/>
                  </a:ext>
                </a:extLst>
              </p:cNvPr>
              <p:cNvSpPr txBox="1"/>
              <p:nvPr/>
            </p:nvSpPr>
            <p:spPr>
              <a:xfrm>
                <a:off x="4815373" y="6203347"/>
                <a:ext cx="2032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⋯⋯</m:t>
                      </m:r>
                    </m:oMath>
                  </m:oMathPara>
                </a14:m>
                <a:endParaRPr lang="en-US" altLang="zh-TW" sz="2600" b="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" name="TextBox 2">
                <a:extLst>
                  <a:ext uri="{FF2B5EF4-FFF2-40B4-BE49-F238E27FC236}">
                    <a16:creationId xmlns:a16="http://schemas.microsoft.com/office/drawing/2014/main" id="{445F955C-7710-C841-C467-4A87D7077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73" y="6203347"/>
                <a:ext cx="2032361" cy="49244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2">
                <a:extLst>
                  <a:ext uri="{FF2B5EF4-FFF2-40B4-BE49-F238E27FC236}">
                    <a16:creationId xmlns:a16="http://schemas.microsoft.com/office/drawing/2014/main" id="{2783BFA4-9C7F-2313-ADB2-6016B89DABB1}"/>
                  </a:ext>
                </a:extLst>
              </p:cNvPr>
              <p:cNvSpPr txBox="1"/>
              <p:nvPr/>
            </p:nvSpPr>
            <p:spPr>
              <a:xfrm>
                <a:off x="278997" y="2377913"/>
                <a:ext cx="2613286" cy="524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2">
                <a:extLst>
                  <a:ext uri="{FF2B5EF4-FFF2-40B4-BE49-F238E27FC236}">
                    <a16:creationId xmlns:a16="http://schemas.microsoft.com/office/drawing/2014/main" id="{2783BFA4-9C7F-2313-ADB2-6016B89DA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97" y="2377913"/>
                <a:ext cx="2613286" cy="52456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2">
                <a:extLst>
                  <a:ext uri="{FF2B5EF4-FFF2-40B4-BE49-F238E27FC236}">
                    <a16:creationId xmlns:a16="http://schemas.microsoft.com/office/drawing/2014/main" id="{DF18113F-61A5-76C2-27E4-BB256E820DC7}"/>
                  </a:ext>
                </a:extLst>
              </p:cNvPr>
              <p:cNvSpPr txBox="1"/>
              <p:nvPr/>
            </p:nvSpPr>
            <p:spPr>
              <a:xfrm>
                <a:off x="131839" y="2916225"/>
                <a:ext cx="2760444" cy="1048620"/>
              </a:xfrm>
              <a:prstGeom prst="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</m:sSub>
                      <m:d>
                        <m:dPr>
                          <m:ctrl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</m:oMath>
                  </m:oMathPara>
                </a14:m>
                <a:endParaRPr lang="en-US" altLang="zh-TW" b="0" i="1" dirty="0">
                  <a:solidFill>
                    <a:schemeClr val="accent5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⇒</m:t>
                      </m:r>
                      <m:r>
                        <m:rPr>
                          <m:nor/>
                        </m:rPr>
                        <a:rPr lang="en-US" altLang="zh-TW" b="0" i="0" strike="sngStrike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b="0" i="1" strike="sngStrike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trike="sngStrike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b="0" i="1" strike="sngStrike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trike="sngStrike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trike="sngStrike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b="0" i="1" strike="sngStrike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TW" b="0" i="1" strike="sngStrike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trike="sngStrike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b="0" i="1" strike="sngStrike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ExtErr</m:t>
                          </m:r>
                        </m:sub>
                      </m:sSub>
                      <m:r>
                        <a:rPr lang="zh-TW" altLang="en-US" b="0" i="1" strike="sngStrike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𝒢</m:t>
                      </m:r>
                    </m:oMath>
                  </m:oMathPara>
                </a14:m>
                <a:endParaRPr lang="en-US" altLang="zh-TW" b="0" strike="sngStrike" dirty="0">
                  <a:solidFill>
                    <a:schemeClr val="accent5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zh-TW" alt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𝒢</m:t>
                      </m:r>
                    </m:oMath>
                  </m:oMathPara>
                </a14:m>
                <a:endParaRPr lang="en-US" altLang="zh-TW" b="0" dirty="0">
                  <a:solidFill>
                    <a:schemeClr val="accent5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2">
                <a:extLst>
                  <a:ext uri="{FF2B5EF4-FFF2-40B4-BE49-F238E27FC236}">
                    <a16:creationId xmlns:a16="http://schemas.microsoft.com/office/drawing/2014/main" id="{DF18113F-61A5-76C2-27E4-BB256E820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39" y="2916225"/>
                <a:ext cx="2760444" cy="1048620"/>
              </a:xfrm>
              <a:prstGeom prst="rect">
                <a:avLst/>
              </a:prstGeom>
              <a:blipFill>
                <a:blip r:embed="rId29"/>
                <a:stretch>
                  <a:fillRect b="-571"/>
                </a:stretch>
              </a:blipFill>
              <a:ln w="190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">
                <a:extLst>
                  <a:ext uri="{FF2B5EF4-FFF2-40B4-BE49-F238E27FC236}">
                    <a16:creationId xmlns:a16="http://schemas.microsoft.com/office/drawing/2014/main" id="{5CB76704-AE76-C223-D919-723277CDE040}"/>
                  </a:ext>
                </a:extLst>
              </p:cNvPr>
              <p:cNvSpPr txBox="1"/>
              <p:nvPr/>
            </p:nvSpPr>
            <p:spPr>
              <a:xfrm>
                <a:off x="2564156" y="2382741"/>
                <a:ext cx="313082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⋅(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">
                <a:extLst>
                  <a:ext uri="{FF2B5EF4-FFF2-40B4-BE49-F238E27FC236}">
                    <a16:creationId xmlns:a16="http://schemas.microsoft.com/office/drawing/2014/main" id="{5CB76704-AE76-C223-D919-723277CDE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156" y="2382741"/>
                <a:ext cx="3130826" cy="492443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">
                <a:extLst>
                  <a:ext uri="{FF2B5EF4-FFF2-40B4-BE49-F238E27FC236}">
                    <a16:creationId xmlns:a16="http://schemas.microsoft.com/office/drawing/2014/main" id="{4CC1A73E-A219-4C2D-57E5-CD45857E68D9}"/>
                  </a:ext>
                </a:extLst>
              </p:cNvPr>
              <p:cNvSpPr txBox="1"/>
              <p:nvPr/>
            </p:nvSpPr>
            <p:spPr>
              <a:xfrm>
                <a:off x="5273978" y="2385235"/>
                <a:ext cx="313082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⋯(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2">
                <a:extLst>
                  <a:ext uri="{FF2B5EF4-FFF2-40B4-BE49-F238E27FC236}">
                    <a16:creationId xmlns:a16="http://schemas.microsoft.com/office/drawing/2014/main" id="{0FF5A6DA-62E0-74A7-3FE7-5AD96DCD6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978" y="2385235"/>
                <a:ext cx="3130826" cy="49244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72110F7D-271B-889B-3E64-9BA1C2BF651F}"/>
                  </a:ext>
                </a:extLst>
              </p:cNvPr>
              <p:cNvSpPr txBox="1"/>
              <p:nvPr/>
            </p:nvSpPr>
            <p:spPr>
              <a:xfrm rot="5400000">
                <a:off x="911644" y="1866867"/>
                <a:ext cx="137018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</m:oMath>
                  </m:oMathPara>
                </a14:m>
                <a:endParaRPr lang="en-US" altLang="zh-TW" sz="3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965D9492-241F-35F3-940F-52130C45A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11644" y="1866867"/>
                <a:ext cx="1370187" cy="584775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23E7DA2D-15B7-534F-7D51-39EEB9E504BB}"/>
                  </a:ext>
                </a:extLst>
              </p:cNvPr>
              <p:cNvSpPr txBox="1"/>
              <p:nvPr/>
            </p:nvSpPr>
            <p:spPr>
              <a:xfrm>
                <a:off x="5667264" y="1031550"/>
                <a:ext cx="6392897" cy="1227837"/>
              </a:xfrm>
              <a:prstGeom prst="rect">
                <a:avLst/>
              </a:prstGeom>
              <a:noFill/>
              <a:ln w="19050">
                <a:solidFill>
                  <a:srgbClr val="07A39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zh-TW" alt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𝒢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from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altLang="zh-TW" sz="22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23E7DA2D-15B7-534F-7D51-39EEB9E50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264" y="1031550"/>
                <a:ext cx="6392897" cy="1227837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 w="19050">
                <a:solidFill>
                  <a:srgbClr val="07A39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椭圆 4">
            <a:extLst>
              <a:ext uri="{FF2B5EF4-FFF2-40B4-BE49-F238E27FC236}">
                <a16:creationId xmlns:a16="http://schemas.microsoft.com/office/drawing/2014/main" id="{05B0C16D-1065-804C-01EA-ACDF8D6AC988}"/>
              </a:ext>
            </a:extLst>
          </p:cNvPr>
          <p:cNvSpPr/>
          <p:nvPr/>
        </p:nvSpPr>
        <p:spPr>
          <a:xfrm>
            <a:off x="735495" y="2922376"/>
            <a:ext cx="954156" cy="446212"/>
          </a:xfrm>
          <a:prstGeom prst="ellipse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338D571D-3045-0E1B-0A69-FBE84FB8B39F}"/>
                  </a:ext>
                </a:extLst>
              </p:cNvPr>
              <p:cNvSpPr txBox="1"/>
              <p:nvPr/>
            </p:nvSpPr>
            <p:spPr>
              <a:xfrm>
                <a:off x="3277729" y="2983867"/>
                <a:ext cx="5039737" cy="1159420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幼圆" panose="02010509060101010101" pitchFamily="49" charset="-122"/>
                  <a:buChar char="★"/>
                </a:pPr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altLang="zh-TW" sz="2200" dirty="0">
                    <a:latin typeface="Calibri (Body)"/>
                    <a:cs typeface="Times New Roman" panose="02020603050405020304" pitchFamily="18" charset="0"/>
                  </a:rPr>
                  <a:t> has no entropy loss at the beginning.</a:t>
                </a:r>
              </a:p>
              <a:p>
                <a:pPr marL="342900" indent="-342900">
                  <a:buFont typeface="新細明體" panose="02020500000000000000" pitchFamily="18" charset="-120"/>
                  <a:buChar char="﹖"/>
                </a:pPr>
                <a:r>
                  <a:rPr lang="en-US" altLang="zh-TW" sz="2200">
                    <a:latin typeface="Calibri (Body)"/>
                    <a:cs typeface="Times New Roman" panose="02020603050405020304" pitchFamily="18" charset="0"/>
                  </a:rPr>
                  <a:t>We expect </a:t>
                </a:r>
                <a:r>
                  <a:rPr lang="en-US" altLang="zh-TW" sz="2200" dirty="0">
                    <a:latin typeface="Calibri (Body)"/>
                    <a:cs typeface="Times New Roman" panose="02020603050405020304" pitchFamily="18" charset="0"/>
                  </a:rPr>
                  <a:t>strong properties for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2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Ext</m:t>
                    </m:r>
                    <m:d>
                      <m:d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2200" dirty="0">
                    <a:latin typeface="Calibri (Body)"/>
                    <a:cs typeface="Times New Roman" panose="02020603050405020304" pitchFamily="18" charset="0"/>
                  </a:rPr>
                  <a:t> than other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2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Ext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200" dirty="0">
                    <a:latin typeface="Calibri (Body)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338D571D-3045-0E1B-0A69-FBE84FB8B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729" y="2983867"/>
                <a:ext cx="5039737" cy="1159420"/>
              </a:xfrm>
              <a:prstGeom prst="rect">
                <a:avLst/>
              </a:prstGeom>
              <a:blipFill>
                <a:blip r:embed="rId40"/>
                <a:stretch>
                  <a:fillRect l="-965" t="-2577" r="-362" b="-6186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乘号 6">
            <a:extLst>
              <a:ext uri="{FF2B5EF4-FFF2-40B4-BE49-F238E27FC236}">
                <a16:creationId xmlns:a16="http://schemas.microsoft.com/office/drawing/2014/main" id="{DD0768AB-2349-6901-356C-75AB816898D1}"/>
              </a:ext>
            </a:extLst>
          </p:cNvPr>
          <p:cNvSpPr/>
          <p:nvPr/>
        </p:nvSpPr>
        <p:spPr>
          <a:xfrm>
            <a:off x="826967" y="2395435"/>
            <a:ext cx="2305877" cy="507045"/>
          </a:xfrm>
          <a:prstGeom prst="mathMultiply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2">
                <a:extLst>
                  <a:ext uri="{FF2B5EF4-FFF2-40B4-BE49-F238E27FC236}">
                    <a16:creationId xmlns:a16="http://schemas.microsoft.com/office/drawing/2014/main" id="{B9D2FD14-7231-E78A-5ED5-D653BD2799B3}"/>
                  </a:ext>
                </a:extLst>
              </p:cNvPr>
              <p:cNvSpPr txBox="1"/>
              <p:nvPr/>
            </p:nvSpPr>
            <p:spPr>
              <a:xfrm>
                <a:off x="8929334" y="2448806"/>
                <a:ext cx="3130827" cy="1894942"/>
              </a:xfrm>
              <a:prstGeom prst="rect">
                <a:avLst/>
              </a:prstGeom>
              <a:noFill/>
              <a:ln w="19050">
                <a:solidFill>
                  <a:srgbClr val="07A39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CN" altLang="en-US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</m:d>
                      <m:r>
                        <a:rPr lang="en-US" altLang="zh-CN" sz="22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2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altLang="zh-CN" sz="22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𝑈</m:t>
                      </m:r>
                      <m:r>
                        <a:rPr lang="en-US" altLang="zh-CN" sz="22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220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sSubSup>
                                <m:sSubSupPr>
                                  <m:ctrlP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: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NZPRG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CN" sz="220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CN" alt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</m:d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zh-CN" alt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CN" sz="220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CN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CN" sz="2200" dirty="0">
                  <a:solidFill>
                    <a:srgbClr val="07A398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2">
                <a:extLst>
                  <a:ext uri="{FF2B5EF4-FFF2-40B4-BE49-F238E27FC236}">
                    <a16:creationId xmlns:a16="http://schemas.microsoft.com/office/drawing/2014/main" id="{B9D2FD14-7231-E78A-5ED5-D653BD279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9334" y="2448806"/>
                <a:ext cx="3130827" cy="1894942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  <a:ln w="19050">
                <a:solidFill>
                  <a:srgbClr val="07A39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6754121D-A7CF-30D4-1A40-606EFFCD5E65}"/>
                  </a:ext>
                </a:extLst>
              </p:cNvPr>
              <p:cNvSpPr txBox="1"/>
              <p:nvPr/>
            </p:nvSpPr>
            <p:spPr>
              <a:xfrm>
                <a:off x="826967" y="1336599"/>
                <a:ext cx="1370187" cy="524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6754121D-A7CF-30D4-1A40-606EFFCD5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67" y="1336599"/>
                <a:ext cx="1370187" cy="524567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2">
                <a:extLst>
                  <a:ext uri="{FF2B5EF4-FFF2-40B4-BE49-F238E27FC236}">
                    <a16:creationId xmlns:a16="http://schemas.microsoft.com/office/drawing/2014/main" id="{8AD5E46E-82E1-1639-BFE2-8A558D2C89ED}"/>
                  </a:ext>
                </a:extLst>
              </p:cNvPr>
              <p:cNvSpPr txBox="1"/>
              <p:nvPr/>
            </p:nvSpPr>
            <p:spPr>
              <a:xfrm>
                <a:off x="1932492" y="1336599"/>
                <a:ext cx="137018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2">
                <a:extLst>
                  <a:ext uri="{FF2B5EF4-FFF2-40B4-BE49-F238E27FC236}">
                    <a16:creationId xmlns:a16="http://schemas.microsoft.com/office/drawing/2014/main" id="{8AD5E46E-82E1-1639-BFE2-8A558D2C8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2492" y="1336599"/>
                <a:ext cx="1370187" cy="492443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2">
                <a:extLst>
                  <a:ext uri="{FF2B5EF4-FFF2-40B4-BE49-F238E27FC236}">
                    <a16:creationId xmlns:a16="http://schemas.microsoft.com/office/drawing/2014/main" id="{ADEDB8B1-E876-04A6-8101-539B1B3AE2AA}"/>
                  </a:ext>
                </a:extLst>
              </p:cNvPr>
              <p:cNvSpPr txBox="1"/>
              <p:nvPr/>
            </p:nvSpPr>
            <p:spPr>
              <a:xfrm>
                <a:off x="3156732" y="1330005"/>
                <a:ext cx="137018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</m:oMath>
                  </m:oMathPara>
                </a14:m>
                <a:endParaRPr lang="en-US" altLang="zh-TW" sz="26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2">
                <a:extLst>
                  <a:ext uri="{FF2B5EF4-FFF2-40B4-BE49-F238E27FC236}">
                    <a16:creationId xmlns:a16="http://schemas.microsoft.com/office/drawing/2014/main" id="{ADEDB8B1-E876-04A6-8101-539B1B3AE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732" y="1330005"/>
                <a:ext cx="1370187" cy="492443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1097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AE95C-896B-191F-20C7-0A0486B50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3A3199-FA8A-8AAF-051B-8F5CF36C8921}"/>
                  </a:ext>
                </a:extLst>
              </p:cNvPr>
              <p:cNvSpPr txBox="1"/>
              <p:nvPr/>
            </p:nvSpPr>
            <p:spPr>
              <a:xfrm>
                <a:off x="540407" y="404984"/>
                <a:ext cx="510428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1" spc="3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𝒌</m:t>
                    </m:r>
                  </m:oMath>
                </a14:m>
                <a:r>
                  <a:rPr lang="en-US" sz="3200" b="1" spc="300" dirty="0">
                    <a:latin typeface="Calibri (Body)"/>
                    <a:cs typeface="Times New Roman" panose="02020603050405020304" pitchFamily="18" charset="0"/>
                  </a:rPr>
                  <a:t>-min-wise Hash Family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3A3199-FA8A-8AAF-051B-8F5CF36C8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7" y="404984"/>
                <a:ext cx="5104282" cy="584775"/>
              </a:xfrm>
              <a:prstGeom prst="rect">
                <a:avLst/>
              </a:prstGeom>
              <a:blipFill>
                <a:blip r:embed="rId2"/>
                <a:stretch>
                  <a:fillRect t="-12500" r="-1912" b="-34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2548B70-2D75-2E8F-D488-2FD4F68B08D3}"/>
                  </a:ext>
                </a:extLst>
              </p:cNvPr>
              <p:cNvSpPr txBox="1"/>
              <p:nvPr/>
            </p:nvSpPr>
            <p:spPr>
              <a:xfrm>
                <a:off x="540407" y="1440873"/>
                <a:ext cx="10988983" cy="3717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Definition (</a:t>
                </a:r>
                <a14:m>
                  <m:oMath xmlns:m="http://schemas.openxmlformats.org/officeDocument/2006/math">
                    <m:r>
                      <a:rPr lang="en-US" altLang="zh-TW" sz="2400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𝒌</m:t>
                    </m:r>
                  </m:oMath>
                </a14:m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-min-wise</a:t>
                </a:r>
                <a:r>
                  <a:rPr lang="zh-CN" altLang="en-US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Hash</a:t>
                </a:r>
                <a:r>
                  <a:rPr lang="zh-CN" altLang="en-US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Family</a:t>
                </a:r>
                <a:r>
                  <a:rPr lang="zh-CN" altLang="en-US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[</a:t>
                </a:r>
                <a:r>
                  <a:rPr lang="en-US" altLang="zh-TW" sz="2400" b="1" dirty="0" err="1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Feigenblat</a:t>
                </a:r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, Porat, </a:t>
                </a:r>
                <a:r>
                  <a:rPr lang="en-US" altLang="zh-TW" sz="2400" b="1" dirty="0" err="1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Shiftan</a:t>
                </a:r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’11])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We say</a:t>
                </a:r>
                <a:r>
                  <a:rPr lang="en-US" altLang="zh-TW" sz="2400" b="0" dirty="0">
                    <a:solidFill>
                      <a:schemeClr val="accent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ℋ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: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</m:d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is a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-min-wise hash family with (</a:t>
                </a:r>
                <a:r>
                  <a:rPr lang="en-US" altLang="zh-CN" sz="2400" b="0" dirty="0">
                    <a:latin typeface="Calibri (Body)"/>
                    <a:cs typeface="Times New Roman" panose="02020603050405020304" pitchFamily="18" charset="0"/>
                  </a:rPr>
                  <a:t>multiplicative) error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altLang="zh-CN" sz="2400" b="0" dirty="0">
                    <a:latin typeface="Calibri (Body)"/>
                    <a:cs typeface="Times New Roman" panose="02020603050405020304" pitchFamily="18" charset="0"/>
                  </a:rPr>
                  <a:t>,</a:t>
                </a: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if for any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⊆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num>
                          <m:den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≤</m:t>
                            </m:r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func>
                                <m:funcPr>
                                  <m:ctrlP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\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d>
                        </m:e>
                      </m:func>
                      <m:box>
                        <m:boxPr>
                          <m:ctrlPr>
                            <a:rPr lang="en-US" altLang="zh-TW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boxPr>
                        <m:e>
                          <m:r>
                            <a:rPr lang="en-US" altLang="zh-TW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≔</m:t>
                          </m:r>
                        </m:e>
                      </m:box>
                      <m:func>
                        <m:funcPr>
                          <m:ctrlP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TW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2400" b="0" i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US" altLang="zh-TW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zh-TW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altLang="zh-TW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𝑌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func>
                                <m:funcPr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240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altLang="zh-TW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\</m:t>
                                      </m:r>
                                      <m:r>
                                        <a:rPr lang="en-US" altLang="zh-TW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𝑌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zh-TW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1±</m:t>
                          </m:r>
                          <m: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num>
                        <m:den>
                          <m:d>
                            <m:dPr>
                              <m:ctrlPr>
                                <a:rPr lang="en-US" altLang="zh-TW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altLang="zh-TW" sz="24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|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|</m:t>
                                  </m:r>
                                </m:num>
                                <m:den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|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|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altLang="zh-TW" sz="2400" b="0" dirty="0">
                  <a:solidFill>
                    <a:schemeClr val="tx1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endParaRPr lang="en-US" altLang="zh-TW" sz="2400" b="0" dirty="0">
                  <a:latin typeface="Calibri (Body)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Play a crucial role in the design of graph algorithms and streaming algorithms. </a:t>
                </a: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Applications in </a:t>
                </a:r>
                <a:r>
                  <a:rPr lang="en-US" altLang="zh-CN" sz="2400" dirty="0"/>
                  <a:t>similarity estimation </a:t>
                </a:r>
                <a:r>
                  <a:rPr lang="en-US" altLang="zh-CN" sz="2400" dirty="0">
                    <a:solidFill>
                      <a:srgbClr val="7030A0"/>
                    </a:solidFill>
                  </a:rPr>
                  <a:t>[Cohen, Datar, Fujiwara, Gionis, Indyk, Motwani, Ullman, Yang ’01]</a:t>
                </a:r>
                <a:r>
                  <a:rPr lang="en-US" altLang="zh-CN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-sampler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[</a:t>
                </a:r>
                <a:r>
                  <a:rPr lang="en-US" altLang="zh-TW" sz="2400" dirty="0" err="1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Cormode</a:t>
                </a:r>
                <a:r>
                  <a:rPr lang="en-US" altLang="zh-TW" sz="24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, Firmani </a:t>
                </a:r>
                <a:r>
                  <a:rPr lang="en-US" altLang="zh-CN" sz="2400" dirty="0">
                    <a:solidFill>
                      <a:srgbClr val="7030A0"/>
                    </a:solidFill>
                  </a:rPr>
                  <a:t>’14]</a:t>
                </a: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, etc.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2548B70-2D75-2E8F-D488-2FD4F68B0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7" y="1440873"/>
                <a:ext cx="10988983" cy="3717300"/>
              </a:xfrm>
              <a:prstGeom prst="rect">
                <a:avLst/>
              </a:prstGeom>
              <a:blipFill>
                <a:blip r:embed="rId3"/>
                <a:stretch>
                  <a:fillRect l="-888" t="-1311" r="-610" b="-27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02577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0EA2C-276D-3471-BF0B-FEF3C8884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5F1865-C07C-3EE8-A626-F7F0140F2880}"/>
              </a:ext>
            </a:extLst>
          </p:cNvPr>
          <p:cNvSpPr txBox="1"/>
          <p:nvPr/>
        </p:nvSpPr>
        <p:spPr>
          <a:xfrm>
            <a:off x="540407" y="404984"/>
            <a:ext cx="3675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Special Extractor</a:t>
            </a:r>
            <a:endParaRPr lang="en-US" altLang="zh-CN" sz="3200" b="1" spc="300" dirty="0">
              <a:solidFill>
                <a:srgbClr val="7030A0"/>
              </a:solidFill>
              <a:latin typeface="Calibri (Body)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A9B3CDA-B23A-E9BE-0FEF-A379D7B3EB41}"/>
                  </a:ext>
                </a:extLst>
              </p:cNvPr>
              <p:cNvSpPr txBox="1"/>
              <p:nvPr/>
            </p:nvSpPr>
            <p:spPr>
              <a:xfrm>
                <a:off x="540407" y="1440873"/>
                <a:ext cx="10988983" cy="4375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chemeClr val="accent5">
                        <a:lumMod val="75000"/>
                      </a:schemeClr>
                    </a:solidFill>
                    <a:latin typeface="Calibri (Body)"/>
                    <a:cs typeface="Times New Roman" panose="02020603050405020304" pitchFamily="18" charset="0"/>
                  </a:rPr>
                  <a:t>Lemma</a:t>
                </a:r>
                <a:endParaRPr lang="en-US" altLang="zh-TW" sz="2400" b="1" dirty="0">
                  <a:solidFill>
                    <a:schemeClr val="accent5">
                      <a:lumMod val="75000"/>
                    </a:schemeClr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Given any </a:t>
                </a:r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, for any error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el-GR" altLang="zh-TW" sz="2400" dirty="0">
                    <a:latin typeface="Calibri (Body)"/>
                    <a:cs typeface="Times New Roman" panose="02020603050405020304" pitchFamily="18" charset="0"/>
                  </a:rPr>
                  <a:t>, 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there exists an explicit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-extractor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4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Ext</m:t>
                    </m:r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/2</m:t>
                    </m:r>
                  </m:oMath>
                </a14:m>
                <a:r>
                  <a:rPr lang="en-US" altLang="zh-TW" sz="2400" dirty="0">
                    <a:solidFill>
                      <a:schemeClr val="accent1"/>
                    </a:solidFill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US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⁡(</m:t>
                    </m:r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l-GR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l-GR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r>
                  <a:rPr lang="el-GR" altLang="zh-TW" sz="2400" dirty="0">
                    <a:latin typeface="Calibri (Body)"/>
                    <a:cs typeface="Times New Roman" panose="02020603050405020304" pitchFamily="18" charset="0"/>
                  </a:rPr>
                  <a:t>. 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400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Ext</m:t>
                    </m:r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satisfies </a:t>
                </a:r>
                <a:r>
                  <a:rPr lang="en-US" altLang="zh-TW" sz="2400" dirty="0">
                    <a:solidFill>
                      <a:srgbClr val="FF0000"/>
                    </a:solidFill>
                    <a:latin typeface="Calibri (Body)"/>
                    <a:cs typeface="Times New Roman" panose="02020603050405020304" pitchFamily="18" charset="0"/>
                  </a:rPr>
                  <a:t>an extra property: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4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Ext</m:t>
                    </m:r>
                    <m:r>
                      <a:rPr lang="en-US" altLang="zh-TW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 err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TW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TW" sz="2400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TW" sz="2400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TW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TW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sub>
                    </m:sSub>
                    <m:r>
                      <a:rPr lang="en-US" altLang="zh-TW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  <a:latin typeface="Calibri (Body)"/>
                    <a:cs typeface="Times New Roman" panose="02020603050405020304" pitchFamily="18" charset="0"/>
                  </a:rPr>
                  <a:t>for any fixed seed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800" dirty="0"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8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800" b="0" i="0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rgbClr val="07A39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TW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a:rPr lang="zh-TW" alt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𝒢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⟹</m:t>
                      </m:r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7A39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rgbClr val="07A39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has</m:t>
                      </m:r>
                      <m:r>
                        <m:rPr>
                          <m:nor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no</m:t>
                      </m:r>
                      <m:r>
                        <m:rPr>
                          <m:nor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error</m:t>
                      </m:r>
                      <m:r>
                        <m:rPr>
                          <m:nor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from</m:t>
                      </m:r>
                      <m:r>
                        <m:rPr>
                          <m:nor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extractor</m:t>
                      </m:r>
                    </m:oMath>
                  </m:oMathPara>
                </a14:m>
                <a:endParaRPr lang="en-US" altLang="zh-TW" sz="2800" dirty="0">
                  <a:latin typeface="Calibri (Body)"/>
                  <a:cs typeface="Times New Roman" panose="02020603050405020304" pitchFamily="18" charset="0"/>
                </a:endParaRPr>
              </a:p>
              <a:p>
                <a:endParaRPr lang="en-US" altLang="zh-TW" sz="2800" dirty="0"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NZ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TW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NZ</m:t>
                      </m:r>
                      <m:r>
                        <a:rPr lang="en-US" altLang="zh-TW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altLang="zh-TW" sz="280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endParaRPr lang="en-US" altLang="zh-TW" sz="2800" dirty="0"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zh-TW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𝑼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</m:d>
                          <m:r>
                            <a:rPr lang="en-US" altLang="zh-TW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±</m:t>
                          </m:r>
                          <m:r>
                            <m:rPr>
                              <m:nor/>
                            </m:rPr>
                            <a:rPr lang="en-US" altLang="zh-TW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ExtErr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⋯(</m:t>
                      </m:r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en-US" altLang="zh-TW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ExtErr</m:t>
                      </m:r>
                      <m:r>
                        <a:rPr lang="en-US" altLang="zh-TW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800" dirty="0"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A9B3CDA-B23A-E9BE-0FEF-A379D7B3E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7" y="1440873"/>
                <a:ext cx="10988983" cy="4375750"/>
              </a:xfrm>
              <a:prstGeom prst="rect">
                <a:avLst/>
              </a:prstGeom>
              <a:blipFill>
                <a:blip r:embed="rId3"/>
                <a:stretch>
                  <a:fillRect l="-888" t="-1114" r="-6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5FD93636-240D-A17E-9855-C54E64F64690}"/>
                  </a:ext>
                </a:extLst>
              </p:cNvPr>
              <p:cNvSpPr txBox="1"/>
              <p:nvPr/>
            </p:nvSpPr>
            <p:spPr>
              <a:xfrm rot="5400000">
                <a:off x="5728879" y="4771510"/>
                <a:ext cx="73424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</m:oMath>
                  </m:oMathPara>
                </a14:m>
                <a:endParaRPr lang="en-US" altLang="zh-TW" sz="3200" b="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5FD93636-240D-A17E-9855-C54E64F64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728879" y="4771510"/>
                <a:ext cx="73424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4F850334-AC33-FFE1-F17E-6918FFB9E92A}"/>
              </a:ext>
            </a:extLst>
          </p:cNvPr>
          <p:cNvSpPr/>
          <p:nvPr/>
        </p:nvSpPr>
        <p:spPr>
          <a:xfrm>
            <a:off x="3200400" y="2593303"/>
            <a:ext cx="2057400" cy="4511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930020AA-8EDF-0377-255B-7D5A241D1BE3}"/>
              </a:ext>
            </a:extLst>
          </p:cNvPr>
          <p:cNvCxnSpPr>
            <a:cxnSpLocks/>
          </p:cNvCxnSpPr>
          <p:nvPr/>
        </p:nvCxnSpPr>
        <p:spPr>
          <a:xfrm>
            <a:off x="4216157" y="3044416"/>
            <a:ext cx="1389513" cy="5634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形 9" descr="竖起的大拇指手势 纯色填充">
            <a:extLst>
              <a:ext uri="{FF2B5EF4-FFF2-40B4-BE49-F238E27FC236}">
                <a16:creationId xmlns:a16="http://schemas.microsoft.com/office/drawing/2014/main" id="{3DDA832A-4324-CA97-2E0C-1FDA5EC319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55035" y="49422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7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4D8D9-67FE-B56D-23F6-65FC55EFB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9C2375-61B2-0F5B-7893-8D5CC9E7045D}"/>
              </a:ext>
            </a:extLst>
          </p:cNvPr>
          <p:cNvSpPr txBox="1"/>
          <p:nvPr/>
        </p:nvSpPr>
        <p:spPr>
          <a:xfrm>
            <a:off x="540407" y="404984"/>
            <a:ext cx="3955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Domain Reduction</a:t>
            </a:r>
            <a:endParaRPr lang="en-US" sz="3200" b="1" spc="300" dirty="0">
              <a:latin typeface="Calibri (Body)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F564DA-8B96-5C22-CA89-FD8872BFE72D}"/>
                  </a:ext>
                </a:extLst>
              </p:cNvPr>
              <p:cNvSpPr txBox="1"/>
              <p:nvPr/>
            </p:nvSpPr>
            <p:spPr>
              <a:xfrm>
                <a:off x="540407" y="1440873"/>
                <a:ext cx="10988983" cy="3453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4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NZPRG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ℓ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Ext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,…,</m:t>
                          </m:r>
                          <m:r>
                            <m:rPr>
                              <m:nor/>
                            </m:rPr>
                            <a:rPr lang="en-US" altLang="zh-TW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Ext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ℓ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TW" sz="2400" dirty="0">
                  <a:solidFill>
                    <a:srgbClr val="FF000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400" b="0" dirty="0">
                  <a:latin typeface="Calibri (Body)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Use a PRG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TW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0,1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TW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ℓ</m:t>
                        </m:r>
                      </m:sup>
                    </m:sSup>
                  </m:oMath>
                </a14:m>
                <a:r>
                  <a:rPr lang="en-US" altLang="zh-CN" sz="2400" b="0" dirty="0">
                    <a:latin typeface="Calibri (Body)"/>
                    <a:cs typeface="Times New Roman" panose="02020603050405020304" pitchFamily="18" charset="0"/>
                  </a:rPr>
                  <a:t>-combinatorial rectangles </a:t>
                </a: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to generate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, instead of </a:t>
                </a:r>
                <a:r>
                  <a:rPr lang="en-US" altLang="zh-TW" sz="2400" b="0" dirty="0" err="1">
                    <a:latin typeface="Calibri (Body)"/>
                    <a:cs typeface="Times New Roman" panose="02020603050405020304" pitchFamily="18" charset="0"/>
                  </a:rPr>
                  <a:t>i.i.d.</a:t>
                </a: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sampling.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400" dirty="0">
                  <a:latin typeface="Calibri (Body)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Also need the special property of our extractor.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400" dirty="0">
                  <a:latin typeface="Calibri (Body)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Help us to further reduce the error from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1/</m:t>
                    </m:r>
                    <m:func>
                      <m:func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2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𝑂</m:t>
                            </m:r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(1)</m:t>
                            </m:r>
                          </m:sup>
                        </m:sSup>
                      </m:fName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</m:func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altLang="zh-TW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 sz="24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zh-TW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func>
                                  <m:funcPr>
                                    <m:ctrlPr>
                                      <a:rPr lang="en-US" altLang="zh-TW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 sz="24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func>
                                      <m:funcPr>
                                        <m:ctrlPr>
                                          <a:rPr lang="en-US" altLang="zh-TW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400" b="0" i="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altLang="zh-TW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𝑁</m:t>
                                        </m:r>
                                      </m:e>
                                    </m:func>
                                  </m:e>
                                </m:func>
                              </m:den>
                            </m:f>
                          </m:e>
                        </m:d>
                      </m:sup>
                    </m:sSup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F564DA-8B96-5C22-CA89-FD8872BFE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7" y="1440873"/>
                <a:ext cx="10988983" cy="3453061"/>
              </a:xfrm>
              <a:prstGeom prst="rect">
                <a:avLst/>
              </a:prstGeom>
              <a:blipFill>
                <a:blip r:embed="rId3"/>
                <a:stretch>
                  <a:fillRect l="-777" b="-29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07388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4789E-5388-9982-4717-4492748CD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57105F-DB76-6E64-7256-68B3BAEC0194}"/>
              </a:ext>
            </a:extLst>
          </p:cNvPr>
          <p:cNvSpPr txBox="1"/>
          <p:nvPr/>
        </p:nvSpPr>
        <p:spPr>
          <a:xfrm>
            <a:off x="540407" y="404984"/>
            <a:ext cx="2078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Summary</a:t>
            </a:r>
            <a:endParaRPr lang="en-US" sz="3200" b="1" spc="300" dirty="0">
              <a:latin typeface="Calibri (Body)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6012E6-4F50-73B8-B776-2E6AE626496A}"/>
                  </a:ext>
                </a:extLst>
              </p:cNvPr>
              <p:cNvSpPr txBox="1"/>
              <p:nvPr/>
            </p:nvSpPr>
            <p:spPr>
              <a:xfrm>
                <a:off x="540407" y="1440873"/>
                <a:ext cx="10988983" cy="4978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latin typeface="Calibri (Body)"/>
                    <a:cs typeface="Times New Roman" panose="02020603050405020304" pitchFamily="18" charset="0"/>
                  </a:rPr>
                  <a:t>Main Theorem 1 (</a:t>
                </a:r>
                <a:r>
                  <a:rPr lang="en-US" altLang="zh-CN" sz="2400" b="1" dirty="0">
                    <a:solidFill>
                      <a:schemeClr val="accent5">
                        <a:lumMod val="75000"/>
                      </a:schemeClr>
                    </a:solidFill>
                    <a:latin typeface="Calibri (Body)"/>
                    <a:cs typeface="Times New Roman" panose="02020603050405020304" pitchFamily="18" charset="0"/>
                  </a:rPr>
                  <a:t>Optimal Size &amp;&amp; Sub-constant Error, Min-wise Hash)</a:t>
                </a:r>
                <a:endParaRPr lang="en-US" altLang="zh-TW" sz="2400" b="1" dirty="0">
                  <a:solidFill>
                    <a:schemeClr val="accent5">
                      <a:lumMod val="75000"/>
                    </a:schemeClr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There exists an explicit min-wise hash family 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with seed length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4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</m:func>
                      </m:e>
                    </m:d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and error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altLang="zh-TW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 sz="24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zh-TW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func>
                                  <m:funcPr>
                                    <m:ctrlPr>
                                      <a:rPr lang="en-US" altLang="zh-TW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 sz="24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func>
                                      <m:funcPr>
                                        <m:ctrlPr>
                                          <a:rPr lang="en-US" altLang="zh-TW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40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altLang="zh-TW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𝑁</m:t>
                                        </m:r>
                                      </m:e>
                                    </m:func>
                                  </m:e>
                                </m:func>
                              </m:den>
                            </m:f>
                          </m:e>
                        </m:d>
                      </m:sup>
                    </m:sSup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400" dirty="0"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latin typeface="Calibri (Body)"/>
                    <a:cs typeface="Times New Roman" panose="02020603050405020304" pitchFamily="18" charset="0"/>
                  </a:rPr>
                  <a:t>Main Theorem 2 (</a:t>
                </a:r>
                <a:r>
                  <a:rPr lang="en-US" altLang="zh-CN" sz="2400" b="1" dirty="0">
                    <a:solidFill>
                      <a:schemeClr val="accent5">
                        <a:lumMod val="75000"/>
                      </a:schemeClr>
                    </a:solidFill>
                    <a:latin typeface="Calibri (Body)"/>
                    <a:cs typeface="Times New Roman" panose="02020603050405020304" pitchFamily="18" charset="0"/>
                  </a:rPr>
                  <a:t>Optimal Size &amp;&amp; Sub-constant Error,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𝒌</m:t>
                    </m:r>
                  </m:oMath>
                </a14:m>
                <a:r>
                  <a:rPr lang="en-US" altLang="zh-CN" sz="2400" b="1" dirty="0">
                    <a:solidFill>
                      <a:schemeClr val="accent5">
                        <a:lumMod val="75000"/>
                      </a:schemeClr>
                    </a:solidFill>
                    <a:latin typeface="Calibri (Body)"/>
                    <a:cs typeface="Times New Roman" panose="02020603050405020304" pitchFamily="18" charset="0"/>
                  </a:rPr>
                  <a:t>-min-wise Hash)</a:t>
                </a:r>
                <a:endParaRPr lang="en-US" altLang="zh-TW" sz="2400" b="1" dirty="0">
                  <a:solidFill>
                    <a:schemeClr val="accent5">
                      <a:lumMod val="75000"/>
                    </a:schemeClr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There exists an explicit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-min-wise hash family with seed length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func>
                          <m:funcPr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</m:func>
                      </m:e>
                    </m:d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and error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altLang="zh-TW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 sz="24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zh-TW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func>
                                  <m:funcPr>
                                    <m:ctrlPr>
                                      <a:rPr lang="en-US" altLang="zh-TW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 sz="24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func>
                                      <m:funcPr>
                                        <m:ctrlPr>
                                          <a:rPr lang="en-US" altLang="zh-TW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400" b="0" i="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altLang="zh-TW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𝑁</m:t>
                                        </m:r>
                                      </m:e>
                                    </m:func>
                                  </m:e>
                                </m:func>
                              </m:den>
                            </m:f>
                          </m:e>
                        </m:d>
                      </m:sup>
                    </m:sSup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, for any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2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𝑂</m:t>
                            </m:r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(1)</m:t>
                            </m:r>
                          </m:sup>
                        </m:sSup>
                      </m:fName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</m:func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altLang="zh-TW" sz="2400" dirty="0">
                  <a:latin typeface="Calibri (Body)"/>
                  <a:cs typeface="Times New Roman" panose="02020603050405020304" pitchFamily="18" charset="0"/>
                </a:endParaRPr>
              </a:p>
              <a:p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latin typeface="Calibri (Body)"/>
                    <a:cs typeface="Times New Roman" panose="02020603050405020304" pitchFamily="18" charset="0"/>
                  </a:rPr>
                  <a:t>Main </a:t>
                </a:r>
                <a:r>
                  <a:rPr lang="en-US" altLang="zh-CN" sz="2400" b="1" dirty="0">
                    <a:solidFill>
                      <a:schemeClr val="accent5">
                        <a:lumMod val="75000"/>
                      </a:schemeClr>
                    </a:solidFill>
                    <a:latin typeface="Calibri (Body)"/>
                    <a:cs typeface="Times New Roman" panose="02020603050405020304" pitchFamily="18" charset="0"/>
                  </a:rPr>
                  <a:t>Technical Lemma (Extractor with Extra Properties)</a:t>
                </a:r>
                <a:endParaRPr lang="en-US" altLang="zh-TW" sz="2400" b="1" dirty="0">
                  <a:solidFill>
                    <a:schemeClr val="accent5">
                      <a:lumMod val="75000"/>
                    </a:schemeClr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Given any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, for any error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el-GR" altLang="zh-TW" sz="2400" b="0" dirty="0">
                    <a:latin typeface="Calibri (Body)"/>
                    <a:cs typeface="Times New Roman" panose="02020603050405020304" pitchFamily="18" charset="0"/>
                  </a:rPr>
                  <a:t>, </a:t>
                </a: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there exists an explicit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-extractor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Ext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sup>
                    </m:sSup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/2</m:t>
                    </m:r>
                  </m:oMath>
                </a14:m>
                <a:r>
                  <a:rPr lang="en-US" altLang="zh-TW" sz="2400" b="0" dirty="0">
                    <a:solidFill>
                      <a:schemeClr val="accent1"/>
                    </a:solidFill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⁡(</m:t>
                    </m:r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l-GR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l-GR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r>
                  <a:rPr lang="el-GR" altLang="zh-TW" sz="2400" b="0" dirty="0">
                    <a:latin typeface="Calibri (Body)"/>
                    <a:cs typeface="Times New Roman" panose="02020603050405020304" pitchFamily="18" charset="0"/>
                  </a:rPr>
                  <a:t>. </a:t>
                </a: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Moreover,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400" b="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Ext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satisfies an extra property: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400" b="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Ext</m:t>
                    </m:r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dirty="0" err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TW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TW" sz="2400" b="0" i="1" dirty="0" err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TW" sz="2400" b="0" i="1" dirty="0" err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zh-TW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TW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sub>
                    </m:sSub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for any fixed seed </a:t>
                </a:r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6012E6-4F50-73B8-B776-2E6AE6264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7" y="1440873"/>
                <a:ext cx="10988983" cy="4978542"/>
              </a:xfrm>
              <a:prstGeom prst="rect">
                <a:avLst/>
              </a:prstGeom>
              <a:blipFill>
                <a:blip r:embed="rId2"/>
                <a:stretch>
                  <a:fillRect l="-888" t="-979" b="-1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4922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0320AE-729D-4BA7-AAA9-64AB557D6A30}"/>
              </a:ext>
            </a:extLst>
          </p:cNvPr>
          <p:cNvSpPr txBox="1"/>
          <p:nvPr/>
        </p:nvSpPr>
        <p:spPr>
          <a:xfrm>
            <a:off x="540407" y="404984"/>
            <a:ext cx="33055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BA" sz="3200" b="1" spc="300" dirty="0">
                <a:cs typeface="Arial" panose="020B0604020202020204" pitchFamily="34" charset="0"/>
              </a:rPr>
              <a:t>Open </a:t>
            </a:r>
            <a:r>
              <a:rPr lang="en-US" altLang="zh-CN" sz="3200" b="1" spc="300" dirty="0">
                <a:cs typeface="Arial" panose="020B0604020202020204" pitchFamily="34" charset="0"/>
              </a:rPr>
              <a:t>P</a:t>
            </a:r>
            <a:r>
              <a:rPr lang="en-US" sz="3200" b="1" spc="300" dirty="0">
                <a:cs typeface="Arial" panose="020B0604020202020204" pitchFamily="34" charset="0"/>
              </a:rPr>
              <a:t>roblems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89284B-31CE-4B58-9095-3B5C43669248}"/>
              </a:ext>
            </a:extLst>
          </p:cNvPr>
          <p:cNvSpPr txBox="1"/>
          <p:nvPr/>
        </p:nvSpPr>
        <p:spPr>
          <a:xfrm>
            <a:off x="1013791" y="1757223"/>
            <a:ext cx="9849679" cy="615553"/>
          </a:xfrm>
          <a:prstGeom prst="rect">
            <a:avLst/>
          </a:prstGeom>
          <a:solidFill>
            <a:schemeClr val="accent6">
              <a:lumMod val="20000"/>
              <a:lumOff val="80000"/>
              <a:alpha val="12000"/>
            </a:schemeClr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tIns="91440" bIns="91440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Smaller</a:t>
            </a:r>
            <a:r>
              <a:rPr lang="en-US" sz="2800" dirty="0"/>
              <a:t> error with </a:t>
            </a:r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</a:rPr>
              <a:t>optimal</a:t>
            </a:r>
            <a:r>
              <a:rPr lang="en-US" altLang="zh-CN" sz="2800" dirty="0"/>
              <a:t> seed length?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89284B-31CE-4B58-9095-3B5C43669248}"/>
              </a:ext>
            </a:extLst>
          </p:cNvPr>
          <p:cNvSpPr txBox="1"/>
          <p:nvPr/>
        </p:nvSpPr>
        <p:spPr>
          <a:xfrm>
            <a:off x="1013791" y="3521557"/>
            <a:ext cx="9849678" cy="615553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tIns="91440" bIns="91440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Faster </a:t>
            </a:r>
            <a:r>
              <a:rPr lang="en-US" altLang="zh-CN" sz="2800" dirty="0"/>
              <a:t>evaluation time with </a:t>
            </a:r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</a:rPr>
              <a:t>optimal</a:t>
            </a:r>
            <a:r>
              <a:rPr lang="en-US" altLang="zh-CN" sz="2800" dirty="0"/>
              <a:t> seed length?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6B8387-54C9-48E9-96AB-FD3D027B8F29}"/>
                  </a:ext>
                </a:extLst>
              </p:cNvPr>
              <p:cNvSpPr txBox="1"/>
              <p:nvPr/>
            </p:nvSpPr>
            <p:spPr>
              <a:xfrm>
                <a:off x="1013791" y="2609125"/>
                <a:ext cx="9849678" cy="67608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12000"/>
                </a:schemeClr>
              </a:solidFill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 wrap="square" tIns="91440" bIns="91440" rtlCol="0">
                <a:spAutoFit/>
              </a:bodyPr>
              <a:lstStyle/>
              <a:p>
                <a:pPr algn="ctr"/>
                <a:r>
                  <a:rPr lang="en-US" sz="2800" dirty="0"/>
                  <a:t>Extending the result for </a:t>
                </a:r>
                <a:r>
                  <a:rPr lang="en-US" sz="2800" dirty="0">
                    <a:solidFill>
                      <a:srgbClr val="FF0000"/>
                    </a:solidFill>
                  </a:rPr>
                  <a:t>larger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(like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sz="2800" dirty="0"/>
                  <a:t>) 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-min-wise hash?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6B8387-54C9-48E9-96AB-FD3D027B8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91" y="2609125"/>
                <a:ext cx="9849678" cy="676083"/>
              </a:xfrm>
              <a:prstGeom prst="rect">
                <a:avLst/>
              </a:prstGeom>
              <a:blipFill>
                <a:blip r:embed="rId2"/>
                <a:stretch>
                  <a:fillRect b="-14035"/>
                </a:stretch>
              </a:blipFill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58FDF277-D45D-6EFB-AADE-7E86C07F6B55}"/>
                  </a:ext>
                </a:extLst>
              </p:cNvPr>
              <p:cNvSpPr txBox="1"/>
              <p:nvPr/>
            </p:nvSpPr>
            <p:spPr>
              <a:xfrm>
                <a:off x="1013791" y="4373459"/>
                <a:ext cx="9849678" cy="61555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30000"/>
                </a:schemeClr>
              </a:solidFill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 wrap="square" tIns="91440" bIns="91440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FF0000"/>
                    </a:solidFill>
                  </a:rPr>
                  <a:t>Lower bound </a:t>
                </a:r>
                <a:r>
                  <a:rPr lang="en-US" sz="2800" dirty="0"/>
                  <a:t>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800" dirty="0"/>
                  <a:t>-wise </a:t>
                </a:r>
                <a:r>
                  <a:rPr lang="en-US" altLang="zh-CN" sz="2800" dirty="0"/>
                  <a:t>independence</a:t>
                </a:r>
                <a:r>
                  <a:rPr lang="en-US" sz="2800" dirty="0"/>
                  <a:t>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-min-wise hash?</a:t>
                </a:r>
              </a:p>
            </p:txBody>
          </p:sp>
        </mc:Choice>
        <mc:Fallback xmlns=""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58FDF277-D45D-6EFB-AADE-7E86C07F6B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91" y="4373459"/>
                <a:ext cx="9849678" cy="615553"/>
              </a:xfrm>
              <a:prstGeom prst="rect">
                <a:avLst/>
              </a:prstGeom>
              <a:blipFill>
                <a:blip r:embed="rId3"/>
                <a:stretch>
                  <a:fillRect t="-962" b="-18269"/>
                </a:stretch>
              </a:blipFill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5">
            <a:extLst>
              <a:ext uri="{FF2B5EF4-FFF2-40B4-BE49-F238E27FC236}">
                <a16:creationId xmlns:a16="http://schemas.microsoft.com/office/drawing/2014/main" id="{267BC74B-9124-4C07-A933-C46FE45DE856}"/>
              </a:ext>
            </a:extLst>
          </p:cNvPr>
          <p:cNvSpPr txBox="1"/>
          <p:nvPr/>
        </p:nvSpPr>
        <p:spPr>
          <a:xfrm>
            <a:off x="1013791" y="5225361"/>
            <a:ext cx="9849678" cy="615553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tIns="91440" bIns="91440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More applications </a:t>
            </a:r>
            <a:r>
              <a:rPr lang="en-US" sz="2800" dirty="0"/>
              <a:t>of the powerful Nisan-Zuckerman framework?</a:t>
            </a:r>
          </a:p>
        </p:txBody>
      </p:sp>
    </p:spTree>
    <p:extLst>
      <p:ext uri="{BB962C8B-B14F-4D97-AF65-F5344CB8AC3E}">
        <p14:creationId xmlns:p14="http://schemas.microsoft.com/office/powerpoint/2010/main" val="28306987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21269" y="2727504"/>
            <a:ext cx="11749461" cy="140299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6600" dirty="0">
                <a:latin typeface="Calibri (Body)"/>
                <a:cs typeface="Times New Roman" panose="02020603050405020304" pitchFamily="18" charset="0"/>
              </a:rPr>
              <a:t>Thank you for listening!</a:t>
            </a:r>
            <a:endParaRPr lang="en-US" sz="6600" dirty="0">
              <a:latin typeface="Calibri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298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A45F4-4A58-AFB5-F800-86384DFC3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E9F883-F6C6-E567-38B2-4CA210037D09}"/>
              </a:ext>
            </a:extLst>
          </p:cNvPr>
          <p:cNvSpPr txBox="1"/>
          <p:nvPr/>
        </p:nvSpPr>
        <p:spPr>
          <a:xfrm>
            <a:off x="540407" y="404984"/>
            <a:ext cx="8520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300" dirty="0">
                <a:latin typeface="Calibri (Body)"/>
                <a:cs typeface="Times New Roman" panose="02020603050405020304" pitchFamily="18" charset="0"/>
              </a:rPr>
              <a:t>Problem – A Good Min-wise Hash Family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70426A1-EF0B-8B39-635A-3EADF457048A}"/>
                  </a:ext>
                </a:extLst>
              </p:cNvPr>
              <p:cNvSpPr txBox="1"/>
              <p:nvPr/>
            </p:nvSpPr>
            <p:spPr>
              <a:xfrm>
                <a:off x="460892" y="2704187"/>
                <a:ext cx="5393254" cy="166199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3000" b="1" dirty="0">
                    <a:solidFill>
                      <a:srgbClr val="FF0000"/>
                    </a:solidFill>
                    <a:latin typeface="Calibri (Body)"/>
                    <a:cs typeface="Times New Roman" panose="02020603050405020304" pitchFamily="18" charset="0"/>
                  </a:rPr>
                  <a:t>T</a:t>
                </a:r>
                <a:r>
                  <a:rPr lang="en-US" altLang="zh-TW" sz="2300" b="1" dirty="0">
                    <a:solidFill>
                      <a:srgbClr val="FF0000"/>
                    </a:solidFill>
                    <a:latin typeface="Calibri (Body)"/>
                    <a:cs typeface="Times New Roman" panose="02020603050405020304" pitchFamily="18" charset="0"/>
                  </a:rPr>
                  <a:t>IME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b="1" dirty="0">
                    <a:latin typeface="Calibri (Body)"/>
                    <a:cs typeface="Times New Roman" panose="02020603050405020304" pitchFamily="18" charset="0"/>
                  </a:rPr>
                  <a:t>Fast </a:t>
                </a:r>
                <a:r>
                  <a:rPr lang="en-US" altLang="zh-CN" sz="2400" b="1" dirty="0">
                    <a:latin typeface="Calibri (Body)"/>
                    <a:cs typeface="Times New Roman" panose="02020603050405020304" pitchFamily="18" charset="0"/>
                  </a:rPr>
                  <a:t>Evaluation Time: </a:t>
                </a:r>
                <a:r>
                  <a:rPr lang="en-US" altLang="zh-CN" sz="2400" b="0" dirty="0">
                    <a:latin typeface="Calibri (Body)"/>
                    <a:cs typeface="Times New Roman" panose="02020603050405020304" pitchFamily="18" charset="0"/>
                  </a:rPr>
                  <a:t>time complexity to compute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400" dirty="0">
                    <a:solidFill>
                      <a:schemeClr val="accent1"/>
                    </a:solidFill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from a given input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∈[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for any hash function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ℋ</m:t>
                    </m:r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70426A1-EF0B-8B39-635A-3EADF4570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92" y="2704187"/>
                <a:ext cx="5393254" cy="1661993"/>
              </a:xfrm>
              <a:prstGeom prst="rect">
                <a:avLst/>
              </a:prstGeom>
              <a:blipFill>
                <a:blip r:embed="rId3"/>
                <a:stretch>
                  <a:fillRect l="-2593" t="-4000" b="-6909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2">
                <a:extLst>
                  <a:ext uri="{FF2B5EF4-FFF2-40B4-BE49-F238E27FC236}">
                    <a16:creationId xmlns:a16="http://schemas.microsoft.com/office/drawing/2014/main" id="{9399A211-519D-B9A2-F614-A146F0F1FCA5}"/>
                  </a:ext>
                </a:extLst>
              </p:cNvPr>
              <p:cNvSpPr txBox="1"/>
              <p:nvPr/>
            </p:nvSpPr>
            <p:spPr>
              <a:xfrm>
                <a:off x="6330847" y="2704187"/>
                <a:ext cx="5393254" cy="1661993"/>
              </a:xfrm>
              <a:prstGeom prst="rect">
                <a:avLst/>
              </a:prstGeom>
              <a:noFill/>
              <a:ln w="19050"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3000" b="1" dirty="0">
                    <a:solidFill>
                      <a:schemeClr val="accent2"/>
                    </a:solidFill>
                    <a:latin typeface="Calibri (Body)"/>
                    <a:cs typeface="Times New Roman" panose="02020603050405020304" pitchFamily="18" charset="0"/>
                  </a:rPr>
                  <a:t>S</a:t>
                </a:r>
                <a:r>
                  <a:rPr lang="en-US" altLang="zh-TW" sz="2300" b="1" dirty="0">
                    <a:solidFill>
                      <a:schemeClr val="accent2"/>
                    </a:solidFill>
                    <a:latin typeface="Calibri (Body)"/>
                    <a:cs typeface="Times New Roman" panose="02020603050405020304" pitchFamily="18" charset="0"/>
                  </a:rPr>
                  <a:t>PACE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b="1" dirty="0">
                    <a:latin typeface="Calibri (Body)"/>
                    <a:cs typeface="Times New Roman" panose="02020603050405020304" pitchFamily="18" charset="0"/>
                  </a:rPr>
                  <a:t>Small size </a:t>
                </a:r>
                <a14:m>
                  <m:oMath xmlns:m="http://schemas.openxmlformats.org/officeDocument/2006/math">
                    <m:r>
                      <a:rPr lang="en-US" altLang="zh-TW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TW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𝓗</m:t>
                    </m:r>
                    <m:r>
                      <a:rPr lang="en-US" altLang="zh-TW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, or </a:t>
                </a:r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equivalently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seed</m:t>
                    </m:r>
                    <m:r>
                      <m:rPr>
                        <m:nor/>
                      </m:rPr>
                      <a:rPr lang="en-US" altLang="zh-CN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length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ℋ</m:t>
                        </m:r>
                        <m: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e>
                    </m:func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(number of random bits used to generate a hash function).</a:t>
                </a:r>
              </a:p>
            </p:txBody>
          </p:sp>
        </mc:Choice>
        <mc:Fallback xmlns="">
          <p:sp>
            <p:nvSpPr>
              <p:cNvPr id="5" name="TextBox 2">
                <a:extLst>
                  <a:ext uri="{FF2B5EF4-FFF2-40B4-BE49-F238E27FC236}">
                    <a16:creationId xmlns:a16="http://schemas.microsoft.com/office/drawing/2014/main" id="{9399A211-519D-B9A2-F614-A146F0F1F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847" y="2704187"/>
                <a:ext cx="5393254" cy="1661993"/>
              </a:xfrm>
              <a:prstGeom prst="rect">
                <a:avLst/>
              </a:prstGeom>
              <a:blipFill>
                <a:blip r:embed="rId4"/>
                <a:stretch>
                  <a:fillRect l="-2593" t="-4000" r="-789" b="-6909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1079955E-0E87-E911-FF58-B443BD091C27}"/>
                  </a:ext>
                </a:extLst>
              </p:cNvPr>
              <p:cNvSpPr txBox="1"/>
              <p:nvPr/>
            </p:nvSpPr>
            <p:spPr>
              <a:xfrm>
                <a:off x="540407" y="1440873"/>
                <a:ext cx="10988983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Two ways for evaluating the quality of a hash family:</a:t>
                </a:r>
              </a:p>
              <a:p>
                <a:endParaRPr lang="en-US" altLang="zh-TW" sz="2400" dirty="0">
                  <a:latin typeface="Calibri (Body)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altLang="zh-TW" sz="2400" dirty="0">
                  <a:latin typeface="Calibri (Body)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altLang="zh-TW" sz="2400" dirty="0">
                  <a:latin typeface="Calibri (Body)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altLang="zh-TW" sz="2400" dirty="0">
                  <a:latin typeface="Calibri (Body)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altLang="zh-TW" sz="2400" dirty="0">
                  <a:latin typeface="Calibri (Body)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altLang="zh-TW" sz="2400" dirty="0">
                  <a:latin typeface="Calibri (Body)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altLang="zh-TW" sz="2400" dirty="0">
                  <a:latin typeface="Calibri (Body)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altLang="zh-TW" sz="2400" dirty="0">
                  <a:latin typeface="Calibri (Body)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sz="2400" b="1" dirty="0">
                    <a:solidFill>
                      <a:schemeClr val="accent5"/>
                    </a:solidFill>
                    <a:latin typeface="Calibri (Body)"/>
                    <a:ea typeface="Cambria Math" panose="02040503050406030204" pitchFamily="18" charset="0"/>
                    <a:cs typeface="Times New Roman" panose="02020603050405020304" pitchFamily="18" charset="0"/>
                  </a:rPr>
                  <a:t>Goal: </a:t>
                </a:r>
                <a:r>
                  <a:rPr lang="en-US" altLang="zh-TW" sz="2400" dirty="0">
                    <a:latin typeface="Calibri (Body)"/>
                    <a:ea typeface="Cambria Math" panose="02040503050406030204" pitchFamily="18" charset="0"/>
                    <a:cs typeface="Times New Roman" panose="02020603050405020304" pitchFamily="18" charset="0"/>
                  </a:rPr>
                  <a:t>Construct an </a:t>
                </a:r>
                <a:r>
                  <a:rPr lang="en-US" altLang="zh-TW" sz="2400" dirty="0">
                    <a:solidFill>
                      <a:srgbClr val="FF0000"/>
                    </a:solidFill>
                    <a:latin typeface="Calibri (Body)"/>
                    <a:ea typeface="Cambria Math" panose="02040503050406030204" pitchFamily="18" charset="0"/>
                    <a:cs typeface="Times New Roman" panose="02020603050405020304" pitchFamily="18" charset="0"/>
                  </a:rPr>
                  <a:t>explicit</a:t>
                </a:r>
                <a:r>
                  <a:rPr lang="en-US" altLang="zh-TW" sz="2400" dirty="0">
                    <a:latin typeface="Calibri (Body)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TW" sz="2400" dirty="0">
                    <a:latin typeface="Calibri (Body)"/>
                    <a:ea typeface="Cambria Math" panose="02040503050406030204" pitchFamily="18" charset="0"/>
                    <a:cs typeface="Times New Roman" panose="02020603050405020304" pitchFamily="18" charset="0"/>
                  </a:rPr>
                  <a:t>-)min-wise hash family with </a:t>
                </a:r>
                <a:r>
                  <a:rPr lang="en-US" altLang="zh-TW" sz="2400" dirty="0">
                    <a:solidFill>
                      <a:schemeClr val="accent1"/>
                    </a:solidFill>
                    <a:latin typeface="Calibri (Body)"/>
                    <a:ea typeface="Cambria Math" panose="02040503050406030204" pitchFamily="18" charset="0"/>
                    <a:cs typeface="Times New Roman" panose="02020603050405020304" pitchFamily="18" charset="0"/>
                  </a:rPr>
                  <a:t>short seed length</a:t>
                </a:r>
                <a:r>
                  <a:rPr lang="en-US" altLang="zh-TW" sz="2400" dirty="0">
                    <a:latin typeface="Calibri (Body)"/>
                    <a:ea typeface="Cambria Math" panose="02040503050406030204" pitchFamily="18" charset="0"/>
                    <a:cs typeface="Times New Roman" panose="02020603050405020304" pitchFamily="18" charset="0"/>
                  </a:rPr>
                  <a:t>.</a:t>
                </a:r>
                <a:endParaRPr lang="en-US" altLang="zh-TW" sz="2400" dirty="0"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1079955E-0E87-E911-FF58-B443BD091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7" y="1440873"/>
                <a:ext cx="10988983" cy="3785652"/>
              </a:xfrm>
              <a:prstGeom prst="rect">
                <a:avLst/>
              </a:prstGeom>
              <a:blipFill>
                <a:blip r:embed="rId5"/>
                <a:stretch>
                  <a:fillRect l="-777" t="-1288" b="-27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形 9" descr="指向右边的反手食指 纯色填充">
            <a:extLst>
              <a:ext uri="{FF2B5EF4-FFF2-40B4-BE49-F238E27FC236}">
                <a16:creationId xmlns:a16="http://schemas.microsoft.com/office/drawing/2014/main" id="{C8120348-DE7B-49BE-FD59-47836C00AA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6587642" y="1998524"/>
            <a:ext cx="694417" cy="6944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2">
                <a:extLst>
                  <a:ext uri="{FF2B5EF4-FFF2-40B4-BE49-F238E27FC236}">
                    <a16:creationId xmlns:a16="http://schemas.microsoft.com/office/drawing/2014/main" id="{03ABCE0B-E92A-BFA7-5275-80B6F7AE3F6A}"/>
                  </a:ext>
                </a:extLst>
              </p:cNvPr>
              <p:cNvSpPr txBox="1"/>
              <p:nvPr/>
            </p:nvSpPr>
            <p:spPr>
              <a:xfrm>
                <a:off x="1659836" y="5309737"/>
                <a:ext cx="8865704" cy="1292662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3000" b="1" dirty="0">
                    <a:solidFill>
                      <a:schemeClr val="accent3"/>
                    </a:solidFill>
                    <a:latin typeface="Calibri (Body)"/>
                    <a:cs typeface="Times New Roman" panose="02020603050405020304" pitchFamily="18" charset="0"/>
                  </a:rPr>
                  <a:t>E</a:t>
                </a:r>
                <a:r>
                  <a:rPr lang="en-US" altLang="zh-TW" sz="2300" b="1" dirty="0">
                    <a:solidFill>
                      <a:schemeClr val="accent3"/>
                    </a:solidFill>
                    <a:latin typeface="Calibri (Body)"/>
                    <a:cs typeface="Times New Roman" panose="02020603050405020304" pitchFamily="18" charset="0"/>
                  </a:rPr>
                  <a:t>XPLICITNESS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There exists an </a:t>
                </a:r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efficient 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poly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schemeClr val="accent1"/>
                    </a:solidFill>
                    <a:latin typeface="Calibri (Body)"/>
                    <a:cs typeface="Times New Roman" panose="02020603050405020304" pitchFamily="18" charset="0"/>
                  </a:rPr>
                  <a:t>-</a:t>
                </a:r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time) algorithm </a:t>
                </a:r>
                <a:r>
                  <a:rPr lang="en-US" altLang="zh-CN" sz="2400" b="0" dirty="0">
                    <a:latin typeface="Calibri (Body)"/>
                    <a:cs typeface="Times New Roman" panose="02020603050405020304" pitchFamily="18" charset="0"/>
                  </a:rPr>
                  <a:t>to compute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400" dirty="0">
                    <a:solidFill>
                      <a:schemeClr val="accent1"/>
                    </a:solidFill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from a given input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and the seed of the hash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ℋ</m:t>
                    </m:r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2">
                <a:extLst>
                  <a:ext uri="{FF2B5EF4-FFF2-40B4-BE49-F238E27FC236}">
                    <a16:creationId xmlns:a16="http://schemas.microsoft.com/office/drawing/2014/main" id="{03ABCE0B-E92A-BFA7-5275-80B6F7AE3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836" y="5309737"/>
                <a:ext cx="8865704" cy="1292662"/>
              </a:xfrm>
              <a:prstGeom prst="rect">
                <a:avLst/>
              </a:prstGeom>
              <a:blipFill>
                <a:blip r:embed="rId8"/>
                <a:stretch>
                  <a:fillRect l="-1509" t="-5116" b="-8837"/>
                </a:stretch>
              </a:blipFill>
              <a:ln w="19050"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959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0320AE-729D-4BA7-AAA9-64AB557D6A30}"/>
              </a:ext>
            </a:extLst>
          </p:cNvPr>
          <p:cNvSpPr txBox="1"/>
          <p:nvPr/>
        </p:nvSpPr>
        <p:spPr>
          <a:xfrm>
            <a:off x="540407" y="404984"/>
            <a:ext cx="2613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spc="300" dirty="0">
                <a:latin typeface="Calibri (Body)"/>
                <a:cs typeface="Times New Roman" panose="02020603050405020304" pitchFamily="18" charset="0"/>
              </a:rPr>
              <a:t>Prior 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365BBB-F02F-4B1D-AE5E-3F3E7861E832}"/>
                  </a:ext>
                </a:extLst>
              </p:cNvPr>
              <p:cNvSpPr txBox="1"/>
              <p:nvPr/>
            </p:nvSpPr>
            <p:spPr>
              <a:xfrm>
                <a:off x="540407" y="1440873"/>
                <a:ext cx="11118193" cy="5493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[</a:t>
                </a:r>
                <a:r>
                  <a:rPr lang="en-US" altLang="zh-CN" sz="2400" dirty="0">
                    <a:solidFill>
                      <a:srgbClr val="7030A0"/>
                    </a:solidFill>
                  </a:rPr>
                  <a:t>Saks, Srinivasan, Zhou, Zuckerman ’00]</a:t>
                </a:r>
                <a:r>
                  <a:rPr lang="en-US" altLang="zh-CN" sz="24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3/2</m:t>
                                </m:r>
                              </m:sup>
                            </m:sSup>
                          </m:fName>
                          <m:e>
                            <m: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</m:func>
                      </m:e>
                    </m:d>
                  </m:oMath>
                </a14:m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 bits for any </a:t>
                </a:r>
                <a:r>
                  <a:rPr lang="en-US" altLang="zh-CN" sz="2400" dirty="0" err="1">
                    <a:latin typeface="Calibri (Body)"/>
                    <a:cs typeface="Times New Roman" panose="02020603050405020304" pitchFamily="18" charset="0"/>
                  </a:rPr>
                  <a:t>polynomially</a:t>
                </a:r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 small error.</a:t>
                </a:r>
              </a:p>
              <a:p>
                <a:pPr marL="285750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This was improved to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</m:func>
                        <m:func>
                          <m:funcPr>
                            <m:ctrlP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altLang="zh-CN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</m:func>
                          </m:e>
                        </m:func>
                      </m:e>
                    </m:d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by </a:t>
                </a:r>
                <a:r>
                  <a:rPr lang="en-US" altLang="zh-TW" sz="2400" dirty="0">
                    <a:solidFill>
                      <a:srgbClr val="7030A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[Gopalan, </a:t>
                </a:r>
                <a:r>
                  <a:rPr lang="en-US" altLang="zh-TW" sz="2400" dirty="0" err="1">
                    <a:solidFill>
                      <a:srgbClr val="7030A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Yehudayoff</a:t>
                </a:r>
                <a:r>
                  <a:rPr lang="en-US" altLang="zh-TW" sz="2400" dirty="0">
                    <a:solidFill>
                      <a:srgbClr val="7030A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’20]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endParaRPr lang="en-US" altLang="zh-TW" sz="2400" dirty="0">
                  <a:solidFill>
                    <a:srgbClr val="7030A0"/>
                  </a:solidFill>
                  <a:latin typeface="Calibri (Body)"/>
                  <a:cs typeface="Times New Roman" panose="02020603050405020304" pitchFamily="18" charset="0"/>
                </a:endParaRPr>
              </a:p>
              <a:p>
                <a:pPr marL="285750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[Indyk ’01]: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4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(1/</m:t>
                        </m:r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))</m:t>
                        </m:r>
                      </m:e>
                    </m:func>
                  </m:oMath>
                </a14:m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-wise independence is enough to have error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1/</m:t>
                            </m:r>
                            <m: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e>
                        </m:d>
                      </m:e>
                    </m:func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⋅</m:t>
                    </m:r>
                    <m:func>
                      <m:funcPr>
                        <m:ctrlP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</m:func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schemeClr val="accent1"/>
                    </a:solidFill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seed length.</a:t>
                </a:r>
              </a:p>
              <a:p>
                <a:pPr marL="285750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[</a:t>
                </a:r>
                <a:r>
                  <a:rPr lang="en-US" altLang="zh-CN" sz="2400" dirty="0" err="1">
                    <a:solidFill>
                      <a:srgbClr val="7030A0"/>
                    </a:solidFill>
                  </a:rPr>
                  <a:t>Feigenblat</a:t>
                </a:r>
                <a:r>
                  <a:rPr lang="en-US" altLang="zh-CN" sz="2400" dirty="0">
                    <a:solidFill>
                      <a:srgbClr val="7030A0"/>
                    </a:solidFill>
                  </a:rPr>
                  <a:t>, Porat, </a:t>
                </a:r>
                <a:r>
                  <a:rPr lang="en-US" altLang="zh-CN" sz="2400" dirty="0" err="1">
                    <a:solidFill>
                      <a:srgbClr val="7030A0"/>
                    </a:solidFill>
                  </a:rPr>
                  <a:t>Shiftan</a:t>
                </a:r>
                <a:r>
                  <a:rPr lang="en-US" altLang="zh-CN" sz="2400" dirty="0">
                    <a:solidFill>
                      <a:srgbClr val="7030A0"/>
                    </a:solidFill>
                  </a:rPr>
                  <a:t> ’11</a:t>
                </a:r>
                <a:r>
                  <a:rPr lang="en-US" altLang="zh-TW" sz="24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]: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1/</m:t>
                            </m:r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e>
                        </m:d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func>
                          <m:funcPr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altLang="zh-TW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 sz="2400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zh-TW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(1/</m:t>
                                </m:r>
                                <m:r>
                                  <a:rPr lang="en-US" altLang="zh-TW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𝛿</m:t>
                                </m:r>
                                <m:r>
                                  <a:rPr lang="en-US" altLang="zh-TW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func>
                        <m: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-wise independence is sufficient for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-min-wise hash</a:t>
                </a:r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7030A0"/>
                    </a:solidFill>
                  </a:rPr>
                  <a:t>[</a:t>
                </a:r>
                <a:r>
                  <a:rPr lang="en-US" altLang="zh-CN" sz="2400" dirty="0" err="1">
                    <a:solidFill>
                      <a:srgbClr val="7030A0"/>
                    </a:solidFill>
                  </a:rPr>
                  <a:t>Pătraşcu</a:t>
                </a:r>
                <a:r>
                  <a:rPr lang="en-US" altLang="zh-CN" sz="2400" dirty="0">
                    <a:solidFill>
                      <a:srgbClr val="7030A0"/>
                    </a:solidFill>
                  </a:rPr>
                  <a:t>, Thorup ’16]: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(1/</m:t>
                        </m:r>
                        <m: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  <m: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))</m:t>
                        </m:r>
                      </m:e>
                    </m:func>
                  </m:oMath>
                </a14:m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-wise independence is needed for min-wise hash.</a:t>
                </a:r>
              </a:p>
              <a:p>
                <a:pPr marL="285750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Calibri (Body)"/>
                  <a:cs typeface="Times New Roman" panose="02020603050405020304" pitchFamily="18" charset="0"/>
                </a:endParaRPr>
              </a:p>
              <a:p>
                <a:pPr marL="285750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Calibri (Body)"/>
                    <a:cs typeface="Times New Roman" panose="02020603050405020304" pitchFamily="18" charset="0"/>
                  </a:rPr>
                  <a:t>Non-explicitly</a:t>
                </a:r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/</m:t>
                        </m:r>
                        <m: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  <m: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))</m:t>
                        </m:r>
                      </m:e>
                    </m:func>
                  </m:oMath>
                </a14:m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 bits for min-wise and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func>
                      <m:funcPr>
                        <m:ctrlP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</m:func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1/</m:t>
                            </m:r>
                            <m: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e>
                        </m:d>
                      </m:e>
                    </m:func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schemeClr val="accent1"/>
                    </a:solidFill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bits for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-min-wise.</a:t>
                </a:r>
              </a:p>
              <a:p>
                <a:pPr marL="285750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latin typeface="Calibri (Body)"/>
                    <a:cs typeface="Times New Roman" panose="02020603050405020304" pitchFamily="18" charset="0"/>
                  </a:rPr>
                  <a:t>No </a:t>
                </a:r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construction with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 bits for min-wise (and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func>
                          <m:funcPr>
                            <m:ctrlP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</m:func>
                      </m:e>
                    </m:d>
                  </m:oMath>
                </a14:m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 bits for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-min-wise) and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Calibri (Body)"/>
                    <a:cs typeface="Times New Roman" panose="02020603050405020304" pitchFamily="18" charset="0"/>
                  </a:rPr>
                  <a:t>sub-constant error </a:t>
                </a:r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was known before.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365BBB-F02F-4B1D-AE5E-3F3E7861E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7" y="1440873"/>
                <a:ext cx="11118193" cy="5493876"/>
              </a:xfrm>
              <a:prstGeom prst="rect">
                <a:avLst/>
              </a:prstGeom>
              <a:blipFill>
                <a:blip r:embed="rId3"/>
                <a:stretch>
                  <a:fillRect l="-768" t="-333" r="-2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346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118B1-3828-D7B9-8FC4-C1F5FA14D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247C0C-B228-5EF4-74B0-A62F8954EB56}"/>
              </a:ext>
            </a:extLst>
          </p:cNvPr>
          <p:cNvSpPr txBox="1"/>
          <p:nvPr/>
        </p:nvSpPr>
        <p:spPr>
          <a:xfrm>
            <a:off x="540407" y="404984"/>
            <a:ext cx="2565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Our Results</a:t>
            </a:r>
            <a:endParaRPr lang="en-US" altLang="zh-TW" sz="3200" b="1" spc="300" dirty="0">
              <a:latin typeface="Calibri (Body)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75FA0B-1961-2ECE-463C-F774FB26FC07}"/>
                  </a:ext>
                </a:extLst>
              </p:cNvPr>
              <p:cNvSpPr txBox="1"/>
              <p:nvPr/>
            </p:nvSpPr>
            <p:spPr>
              <a:xfrm>
                <a:off x="540409" y="1112886"/>
                <a:ext cx="10959166" cy="2194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We give</a:t>
                </a:r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an </a:t>
                </a:r>
                <a:r>
                  <a:rPr lang="en-US" altLang="zh-TW" sz="2400" dirty="0">
                    <a:solidFill>
                      <a:srgbClr val="FF0000"/>
                    </a:solidFill>
                    <a:latin typeface="Calibri (Body)"/>
                    <a:cs typeface="Times New Roman" panose="02020603050405020304" pitchFamily="18" charset="0"/>
                  </a:rPr>
                  <a:t>explicit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min-wise hash family with seed length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</m:func>
                      </m:e>
                    </m:d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and error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altLang="zh-TW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 sz="24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zh-TW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func>
                                  <m:funcPr>
                                    <m:ctrlPr>
                                      <a:rPr lang="en-US" altLang="zh-TW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 sz="24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func>
                                      <m:funcPr>
                                        <m:ctrlPr>
                                          <a:rPr lang="en-US" altLang="zh-TW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400" b="0" i="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altLang="zh-TW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𝑁</m:t>
                                        </m:r>
                                      </m:e>
                                    </m:func>
                                  </m:e>
                                </m:func>
                              </m:den>
                            </m:f>
                          </m:e>
                        </m:d>
                      </m:sup>
                    </m:sSup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, as well as an </a:t>
                </a:r>
                <a:r>
                  <a:rPr lang="en-US" altLang="zh-TW" sz="2400" dirty="0">
                    <a:solidFill>
                      <a:srgbClr val="FF0000"/>
                    </a:solidFill>
                    <a:latin typeface="Calibri (Body)"/>
                    <a:cs typeface="Times New Roman" panose="02020603050405020304" pitchFamily="18" charset="0"/>
                  </a:rPr>
                  <a:t>explicit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-min-wise hash family with seed length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TW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func>
                          <m:funcPr>
                            <m:ctrlP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4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TW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</m:func>
                      </m:e>
                    </m:d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for any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2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𝑂</m:t>
                            </m:r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(1)</m:t>
                            </m:r>
                          </m:sup>
                        </m:sSup>
                      </m:fName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</m:func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endParaRPr lang="en-US" altLang="zh-TW" sz="2400" dirty="0">
                  <a:latin typeface="Calibri (Body)"/>
                  <a:cs typeface="Times New Roman" panose="02020603050405020304" pitchFamily="18" charset="0"/>
                </a:endParaRPr>
              </a:p>
              <a:p>
                <a:pPr marL="285750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Reduce the space complexity of </a:t>
                </a:r>
                <a:r>
                  <a:rPr lang="en-US" altLang="zh-CN" sz="2400" dirty="0">
                    <a:latin typeface="Calibri (Body)"/>
                    <a:cs typeface="Times New Roman" panose="02020603050405020304" pitchFamily="18" charset="0"/>
                  </a:rPr>
                  <a:t>algorithms that use min-wise hash families.</a:t>
                </a:r>
                <a:endParaRPr lang="en-US" altLang="zh-TW" sz="2400" dirty="0"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75FA0B-1961-2ECE-463C-F774FB26F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9" y="1112886"/>
                <a:ext cx="10959166" cy="2194447"/>
              </a:xfrm>
              <a:prstGeom prst="rect">
                <a:avLst/>
              </a:prstGeom>
              <a:blipFill>
                <a:blip r:embed="rId3"/>
                <a:stretch>
                  <a:fillRect l="-779" t="-2222" b="-4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188AB7A9-A7A4-B6B0-A2C4-8AEE5A736F8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39822"/>
                  </p:ext>
                </p:extLst>
              </p:nvPr>
            </p:nvGraphicFramePr>
            <p:xfrm>
              <a:off x="366091" y="3539321"/>
              <a:ext cx="11459818" cy="3121805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4830417">
                      <a:extLst>
                        <a:ext uri="{9D8B030D-6E8A-4147-A177-3AD203B41FA5}">
                          <a16:colId xmlns:a16="http://schemas.microsoft.com/office/drawing/2014/main" val="4011084844"/>
                        </a:ext>
                      </a:extLst>
                    </a:gridCol>
                    <a:gridCol w="2325756">
                      <a:extLst>
                        <a:ext uri="{9D8B030D-6E8A-4147-A177-3AD203B41FA5}">
                          <a16:colId xmlns:a16="http://schemas.microsoft.com/office/drawing/2014/main" val="567349167"/>
                        </a:ext>
                      </a:extLst>
                    </a:gridCol>
                    <a:gridCol w="4303645">
                      <a:extLst>
                        <a:ext uri="{9D8B030D-6E8A-4147-A177-3AD203B41FA5}">
                          <a16:colId xmlns:a16="http://schemas.microsoft.com/office/drawing/2014/main" val="2055225737"/>
                        </a:ext>
                      </a:extLst>
                    </a:gridCol>
                  </a:tblGrid>
                  <a:tr h="753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dirty="0"/>
                            <a:t>Seed length with error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200" b="1" smtClean="0"/>
                                  </m:ctrlPr>
                                </m:sSupPr>
                                <m:e>
                                  <m:r>
                                    <a:rPr lang="en-US" altLang="zh-CN" sz="2200" b="1" smtClean="0"/>
                                    <m:t>𝟐</m:t>
                                  </m:r>
                                </m:e>
                                <m:sup>
                                  <m:r>
                                    <a:rPr lang="en-US" altLang="zh-CN" sz="2200" b="1" smtClean="0"/>
                                    <m:t>−</m:t>
                                  </m:r>
                                  <m:r>
                                    <a:rPr lang="en-US" altLang="zh-CN" sz="2200" b="1" smtClean="0"/>
                                    <m:t>𝑶</m:t>
                                  </m:r>
                                  <m:d>
                                    <m:dPr>
                                      <m:ctrlPr>
                                        <a:rPr lang="en-US" altLang="zh-CN" sz="2200" b="1" smtClean="0"/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2200" b="1" smtClean="0"/>
                                          </m:ctrlPr>
                                        </m:fPr>
                                        <m:num>
                                          <m:func>
                                            <m:funcPr>
                                              <m:ctrlPr>
                                                <a:rPr lang="en-US" altLang="zh-CN" sz="2200" b="1" smtClean="0"/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2200" b="0" smtClean="0"/>
                                                <m:t>log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altLang="zh-CN" sz="2200" b="1" smtClean="0"/>
                                                <m:t>𝑵</m:t>
                                              </m:r>
                                            </m:e>
                                          </m:func>
                                        </m:num>
                                        <m:den>
                                          <m:func>
                                            <m:funcPr>
                                              <m:ctrlPr>
                                                <a:rPr lang="en-US" altLang="zh-CN" sz="2200" b="1" smtClean="0"/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2200" b="0" smtClean="0"/>
                                                <m:t>log</m:t>
                                              </m:r>
                                            </m:fName>
                                            <m:e>
                                              <m:func>
                                                <m:funcPr>
                                                  <m:ctrlPr>
                                                    <a:rPr lang="en-US" altLang="zh-CN" sz="2200" b="0" smtClean="0"/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 sz="2200" b="0" smtClean="0"/>
                                                    <m:t>log</m:t>
                                                  </m:r>
                                                </m:fName>
                                                <m:e>
                                                  <m:r>
                                                    <a:rPr lang="en-US" altLang="zh-CN" sz="2200" b="0" smtClean="0"/>
                                                    <m:t>𝑁</m:t>
                                                  </m:r>
                                                </m:e>
                                              </m:func>
                                            </m:e>
                                          </m:func>
                                        </m:den>
                                      </m:f>
                                    </m:e>
                                  </m:d>
                                </m:sup>
                              </m:sSup>
                            </m:oMath>
                          </a14:m>
                          <a:endParaRPr lang="zh-CN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dirty="0"/>
                            <a:t>Min-wise hash</a:t>
                          </a:r>
                          <a:endParaRPr lang="zh-CN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200" b="1" smtClean="0"/>
                                <m:t>𝒌</m:t>
                              </m:r>
                            </m:oMath>
                          </a14:m>
                          <a:r>
                            <a:rPr lang="en-US" altLang="zh-CN" sz="2200" dirty="0"/>
                            <a:t>-min-wise hash</a:t>
                          </a:r>
                          <a:r>
                            <a:rPr lang="en-US" altLang="zh-CN" sz="2200" baseline="0" dirty="0"/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altLang="zh-CN" sz="2200" b="1" baseline="0" smtClean="0"/>
                                  </m:ctrlPr>
                                </m:dPr>
                                <m:e>
                                  <m:r>
                                    <a:rPr lang="en-US" altLang="zh-CN" sz="2200" b="1" baseline="0" smtClean="0"/>
                                    <m:t>𝒌</m:t>
                                  </m:r>
                                  <m:r>
                                    <a:rPr lang="en-US" altLang="zh-CN" sz="2200" b="1" baseline="0" smtClean="0"/>
                                    <m:t>=</m:t>
                                  </m:r>
                                  <m:func>
                                    <m:funcPr>
                                      <m:ctrlPr>
                                        <a:rPr lang="en-US" altLang="zh-CN" sz="2200" b="1" baseline="0" smtClean="0"/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altLang="zh-CN" sz="2200" b="0" baseline="0" smtClean="0"/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200" b="0" baseline="0" smtClean="0"/>
                                            <m:t>log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200" b="0" baseline="0" smtClean="0"/>
                                            <m:t>𝑂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CN" sz="2200" b="0" baseline="0" smtClean="0"/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2200" b="0" baseline="0" smtClean="0"/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fName>
                                    <m:e>
                                      <m:r>
                                        <a:rPr lang="en-US" altLang="zh-CN" sz="2200" b="1" baseline="0" smtClean="0"/>
                                        <m:t>𝑵</m:t>
                                      </m:r>
                                    </m:e>
                                  </m:func>
                                </m:e>
                              </m:d>
                            </m:oMath>
                          </a14:m>
                          <a:endParaRPr lang="zh-CN" altLang="en-US" sz="2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9449474"/>
                      </a:ext>
                    </a:extLst>
                  </a:tr>
                  <a:tr h="753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dirty="0">
                              <a:solidFill>
                                <a:srgbClr val="7030A0"/>
                              </a:solidFill>
                            </a:rPr>
                            <a:t>[Ind01] </a:t>
                          </a:r>
                          <a:r>
                            <a:rPr lang="en-US" altLang="zh-CN" sz="2200" dirty="0"/>
                            <a:t>&amp;&amp; </a:t>
                          </a:r>
                          <a:r>
                            <a:rPr lang="en-US" altLang="zh-CN" sz="2200" dirty="0">
                              <a:solidFill>
                                <a:srgbClr val="7030A0"/>
                              </a:solidFill>
                            </a:rPr>
                            <a:t>[FPS11]</a:t>
                          </a:r>
                          <a:endParaRPr lang="zh-CN" altLang="en-US" sz="22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b="0" smtClean="0"/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CN" sz="2200" b="0" smtClean="0"/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sz="2200" b="0" smtClean="0"/>
                                        </m:ctrlPr>
                                      </m:fPr>
                                      <m:num>
                                        <m:func>
                                          <m:funcPr>
                                            <m:ctrlPr>
                                              <a:rPr lang="en-US" altLang="zh-CN" sz="2200" b="0" smtClean="0"/>
                                            </m:ctrlPr>
                                          </m:funcPr>
                                          <m:fName>
                                            <m:sSup>
                                              <m:sSupPr>
                                                <m:ctrlPr>
                                                  <a:rPr lang="en-US" altLang="zh-CN" sz="2200" b="0" smtClean="0"/>
                                                </m:ctrlPr>
                                              </m:s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 sz="2200" b="0" smtClean="0"/>
                                                  <m:t>log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sz="2200" b="0" smtClean="0"/>
                                                  <m:t>2</m:t>
                                                </m:r>
                                              </m:sup>
                                            </m:sSup>
                                          </m:fName>
                                          <m:e>
                                            <m:r>
                                              <a:rPr lang="en-US" altLang="zh-CN" sz="2200" b="0" smtClean="0"/>
                                              <m:t>𝑁</m:t>
                                            </m:r>
                                          </m:e>
                                        </m:func>
                                      </m:num>
                                      <m:den>
                                        <m:func>
                                          <m:funcPr>
                                            <m:ctrlPr>
                                              <a:rPr lang="en-US" altLang="zh-CN" sz="2200" b="0" smtClean="0"/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2200" b="0" smtClean="0"/>
                                              <m:t>log</m:t>
                                            </m:r>
                                          </m:fNam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altLang="zh-CN" sz="2200" b="0" smtClean="0"/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 sz="2200" b="0" smtClean="0"/>
                                                  <m:t>log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altLang="zh-CN" sz="2200" b="0" smtClean="0"/>
                                                  <m:t>𝑁</m:t>
                                                </m:r>
                                              </m:e>
                                            </m:func>
                                          </m:e>
                                        </m:func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b="0" smtClean="0"/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CN" sz="2200" b="0" smtClean="0"/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sz="2200" b="0" smtClean="0"/>
                                        </m:ctrlPr>
                                      </m:fPr>
                                      <m:num>
                                        <m:func>
                                          <m:funcPr>
                                            <m:ctrlPr>
                                              <a:rPr lang="en-US" altLang="zh-CN" sz="2200" b="0" smtClean="0"/>
                                            </m:ctrlPr>
                                          </m:funcPr>
                                          <m:fName>
                                            <m:sSup>
                                              <m:sSupPr>
                                                <m:ctrlPr>
                                                  <a:rPr lang="en-US" altLang="zh-CN" sz="2200" b="0" smtClean="0"/>
                                                </m:ctrlPr>
                                              </m:s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 sz="2200" b="0" smtClean="0"/>
                                                  <m:t>log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sz="2200" b="0" smtClean="0"/>
                                                  <m:t>2</m:t>
                                                </m:r>
                                              </m:sup>
                                            </m:sSup>
                                          </m:fName>
                                          <m:e>
                                            <m:r>
                                              <a:rPr lang="en-US" altLang="zh-CN" sz="2200" b="0" smtClean="0"/>
                                              <m:t>𝑁</m:t>
                                            </m:r>
                                          </m:e>
                                        </m:func>
                                      </m:num>
                                      <m:den>
                                        <m:func>
                                          <m:funcPr>
                                            <m:ctrlPr>
                                              <a:rPr lang="en-US" altLang="zh-CN" sz="2200" b="0" smtClean="0"/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2200" b="0" smtClean="0"/>
                                              <m:t>log</m:t>
                                            </m:r>
                                          </m:fNam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altLang="zh-CN" sz="2200" b="0" smtClean="0"/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 sz="2200" b="0" smtClean="0"/>
                                                  <m:t>log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altLang="zh-CN" sz="2200" b="0" smtClean="0"/>
                                                  <m:t>𝑁</m:t>
                                                </m:r>
                                              </m:e>
                                            </m:func>
                                          </m:e>
                                        </m:func>
                                      </m:den>
                                    </m:f>
                                    <m:r>
                                      <a:rPr lang="en-US" altLang="zh-CN" sz="2200" b="0" smtClean="0"/>
                                      <m:t>+</m:t>
                                    </m:r>
                                    <m:r>
                                      <a:rPr lang="en-US" altLang="zh-CN" sz="2200" b="0" smtClean="0"/>
                                      <m:t>𝑘</m:t>
                                    </m:r>
                                    <m:func>
                                      <m:funcPr>
                                        <m:ctrlPr>
                                          <a:rPr lang="en-US" altLang="zh-CN" sz="2200" b="0" smtClean="0"/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200" b="0" smtClean="0"/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altLang="zh-CN" sz="2200" b="0" smtClean="0"/>
                                          <m:t>𝑁</m:t>
                                        </m:r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en-US" altLang="zh-CN" sz="2200" b="0" smtClean="0"/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200" b="0" smtClean="0"/>
                                          <m:t>log</m:t>
                                        </m:r>
                                      </m:fName>
                                      <m:e>
                                        <m:func>
                                          <m:funcPr>
                                            <m:ctrlPr>
                                              <a:rPr lang="en-US" altLang="zh-CN" sz="2200" b="0" smtClean="0"/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2200" b="0" smtClean="0"/>
                                              <m:t>log</m:t>
                                            </m:r>
                                          </m:fName>
                                          <m:e>
                                            <m:r>
                                              <a:rPr lang="en-US" altLang="zh-CN" sz="2200" b="0" smtClean="0"/>
                                              <m:t>𝑁</m:t>
                                            </m:r>
                                          </m:e>
                                        </m:func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9917979"/>
                      </a:ext>
                    </a:extLst>
                  </a:tr>
                  <a:tr h="753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dirty="0">
                              <a:solidFill>
                                <a:srgbClr val="7030A0"/>
                              </a:solidFill>
                            </a:rPr>
                            <a:t>[SSZZ00] </a:t>
                          </a:r>
                          <a:r>
                            <a:rPr lang="en-US" altLang="zh-CN" sz="2200" dirty="0"/>
                            <a:t>&amp;&amp; </a:t>
                          </a:r>
                          <a:r>
                            <a:rPr lang="en-US" altLang="zh-CN" sz="2200" dirty="0">
                              <a:solidFill>
                                <a:srgbClr val="7030A0"/>
                              </a:solidFill>
                            </a:rPr>
                            <a:t>[GY20]</a:t>
                          </a:r>
                          <a:endParaRPr lang="zh-CN" altLang="en-US" sz="22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b="0" smtClean="0"/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CN" sz="2200" b="0" smtClean="0"/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altLang="zh-CN" sz="2200" b="0" smtClean="0"/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200" b="0" smtClean="0"/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altLang="zh-CN" sz="2200" b="0" smtClean="0"/>
                                          <m:t>𝑁</m:t>
                                        </m:r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en-US" altLang="zh-CN" sz="2200" b="0" smtClean="0"/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200" b="0" smtClean="0"/>
                                          <m:t>log</m:t>
                                        </m:r>
                                      </m:fName>
                                      <m:e>
                                        <m:func>
                                          <m:funcPr>
                                            <m:ctrlPr>
                                              <a:rPr lang="en-US" altLang="zh-CN" sz="2200" b="0" smtClean="0"/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2200" b="0" smtClean="0"/>
                                              <m:t>log</m:t>
                                            </m:r>
                                          </m:fName>
                                          <m:e>
                                            <m:r>
                                              <a:rPr lang="en-US" altLang="zh-CN" sz="2200" b="0" smtClean="0"/>
                                              <m:t>𝑁</m:t>
                                            </m:r>
                                          </m:e>
                                        </m:func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b="0" smtClean="0"/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CN" sz="2200" b="0" smtClean="0"/>
                                    </m:ctrlPr>
                                  </m:dPr>
                                  <m:e>
                                    <m:r>
                                      <a:rPr lang="en-US" altLang="zh-CN" sz="2200" b="0" smtClean="0"/>
                                      <m:t>𝑘</m:t>
                                    </m:r>
                                    <m:func>
                                      <m:funcPr>
                                        <m:ctrlPr>
                                          <a:rPr lang="en-US" altLang="zh-CN" sz="2200" b="0" smtClean="0"/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200" b="0" smtClean="0"/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altLang="zh-CN" sz="2200" b="0" smtClean="0"/>
                                          <m:t>𝑁</m:t>
                                        </m:r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en-US" altLang="zh-CN" sz="2200" b="0" smtClean="0"/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200" b="0" smtClean="0"/>
                                          <m:t>log</m:t>
                                        </m:r>
                                      </m:fName>
                                      <m:e>
                                        <m:func>
                                          <m:funcPr>
                                            <m:ctrlPr>
                                              <a:rPr lang="en-US" altLang="zh-CN" sz="2200" b="0" smtClean="0"/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2200" b="0" smtClean="0"/>
                                              <m:t>log</m:t>
                                            </m:r>
                                          </m:fName>
                                          <m:e>
                                            <m:r>
                                              <a:rPr lang="en-US" altLang="zh-CN" sz="2200" b="0" smtClean="0"/>
                                              <m:t>𝑁</m:t>
                                            </m:r>
                                          </m:e>
                                        </m:func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0033596"/>
                      </a:ext>
                    </a:extLst>
                  </a:tr>
                  <a:tr h="753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b="1" dirty="0">
                              <a:solidFill>
                                <a:srgbClr val="FF0000"/>
                              </a:solidFill>
                            </a:rPr>
                            <a:t>Our Results</a:t>
                          </a:r>
                          <a:endParaRPr lang="zh-CN" altLang="en-US" sz="22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b="1" smtClean="0">
                                    <a:solidFill>
                                      <a:srgbClr val="FF0000"/>
                                    </a:solidFill>
                                  </a:rPr>
                                  <m:t>𝑶</m:t>
                                </m:r>
                                <m:d>
                                  <m:dPr>
                                    <m:ctrlPr>
                                      <a:rPr lang="en-US" altLang="zh-CN" sz="2200" b="1" smtClean="0">
                                        <a:solidFill>
                                          <a:srgbClr val="FF0000"/>
                                        </a:solidFill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altLang="zh-CN" sz="2200" b="1" smtClean="0">
                                            <a:solidFill>
                                              <a:srgbClr val="FF0000"/>
                                            </a:solidFill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altLang="zh-CN" sz="2200" b="1" smtClean="0">
                                            <a:solidFill>
                                              <a:srgbClr val="FF0000"/>
                                            </a:solidFill>
                                          </a:rPr>
                                          <m:t>𝐥𝐨𝐠</m:t>
                                        </m:r>
                                      </m:fName>
                                      <m:e>
                                        <m:r>
                                          <a:rPr lang="en-US" altLang="zh-CN" sz="2200" b="1" smtClean="0">
                                            <a:solidFill>
                                              <a:srgbClr val="FF0000"/>
                                            </a:solidFill>
                                          </a:rPr>
                                          <m:t>𝑵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zh-CN" altLang="en-US" sz="22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b="1" smtClean="0">
                                    <a:solidFill>
                                      <a:srgbClr val="FF0000"/>
                                    </a:solidFill>
                                  </a:rPr>
                                  <m:t>𝑶</m:t>
                                </m:r>
                                <m:d>
                                  <m:dPr>
                                    <m:ctrlPr>
                                      <a:rPr lang="en-US" altLang="zh-CN" sz="2200" b="1" smtClean="0">
                                        <a:solidFill>
                                          <a:srgbClr val="FF0000"/>
                                        </a:solidFill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200" b="1" smtClean="0">
                                        <a:solidFill>
                                          <a:srgbClr val="FF0000"/>
                                        </a:solidFill>
                                      </a:rPr>
                                      <m:t>𝒌</m:t>
                                    </m:r>
                                    <m:func>
                                      <m:funcPr>
                                        <m:ctrlPr>
                                          <a:rPr lang="en-US" altLang="zh-CN" sz="2200" b="1" smtClean="0">
                                            <a:solidFill>
                                              <a:srgbClr val="FF0000"/>
                                            </a:solidFill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altLang="zh-CN" sz="2200" b="1" smtClean="0">
                                            <a:solidFill>
                                              <a:srgbClr val="FF0000"/>
                                            </a:solidFill>
                                          </a:rPr>
                                          <m:t>𝐥𝐨𝐠</m:t>
                                        </m:r>
                                      </m:fName>
                                      <m:e>
                                        <m:r>
                                          <a:rPr lang="en-US" altLang="zh-CN" sz="2200" b="1" smtClean="0">
                                            <a:solidFill>
                                              <a:srgbClr val="FF0000"/>
                                            </a:solidFill>
                                          </a:rPr>
                                          <m:t>𝑵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zh-CN" altLang="en-US" sz="22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034213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188AB7A9-A7A4-B6B0-A2C4-8AEE5A736F8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39822"/>
                  </p:ext>
                </p:extLst>
              </p:nvPr>
            </p:nvGraphicFramePr>
            <p:xfrm>
              <a:off x="366091" y="3539321"/>
              <a:ext cx="11459818" cy="3121805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4830417">
                      <a:extLst>
                        <a:ext uri="{9D8B030D-6E8A-4147-A177-3AD203B41FA5}">
                          <a16:colId xmlns:a16="http://schemas.microsoft.com/office/drawing/2014/main" val="4011084844"/>
                        </a:ext>
                      </a:extLst>
                    </a:gridCol>
                    <a:gridCol w="2325756">
                      <a:extLst>
                        <a:ext uri="{9D8B030D-6E8A-4147-A177-3AD203B41FA5}">
                          <a16:colId xmlns:a16="http://schemas.microsoft.com/office/drawing/2014/main" val="567349167"/>
                        </a:ext>
                      </a:extLst>
                    </a:gridCol>
                    <a:gridCol w="4303645">
                      <a:extLst>
                        <a:ext uri="{9D8B030D-6E8A-4147-A177-3AD203B41FA5}">
                          <a16:colId xmlns:a16="http://schemas.microsoft.com/office/drawing/2014/main" val="2055225737"/>
                        </a:ext>
                      </a:extLst>
                    </a:gridCol>
                  </a:tblGrid>
                  <a:tr h="75389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26" t="-4839" r="-138005" b="-3153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dirty="0"/>
                            <a:t>Min-wise hash</a:t>
                          </a:r>
                          <a:endParaRPr lang="zh-CN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66431" t="-4839" r="-708" b="-3153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9449474"/>
                      </a:ext>
                    </a:extLst>
                  </a:tr>
                  <a:tr h="8601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dirty="0">
                              <a:solidFill>
                                <a:srgbClr val="7030A0"/>
                              </a:solidFill>
                            </a:rPr>
                            <a:t>[Ind01] </a:t>
                          </a:r>
                          <a:r>
                            <a:rPr lang="en-US" altLang="zh-CN" sz="2200" dirty="0"/>
                            <a:t>&amp;&amp; </a:t>
                          </a:r>
                          <a:r>
                            <a:rPr lang="en-US" altLang="zh-CN" sz="2200" dirty="0">
                              <a:solidFill>
                                <a:srgbClr val="7030A0"/>
                              </a:solidFill>
                            </a:rPr>
                            <a:t>[FPS11]</a:t>
                          </a:r>
                          <a:endParaRPr lang="zh-CN" altLang="en-US" sz="22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207592" t="-92199" r="-186126" b="-1773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66431" t="-92199" r="-708" b="-1773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9917979"/>
                      </a:ext>
                    </a:extLst>
                  </a:tr>
                  <a:tr h="753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dirty="0">
                              <a:solidFill>
                                <a:srgbClr val="7030A0"/>
                              </a:solidFill>
                            </a:rPr>
                            <a:t>[SSZZ00] </a:t>
                          </a:r>
                          <a:r>
                            <a:rPr lang="en-US" altLang="zh-CN" sz="2200" dirty="0"/>
                            <a:t>&amp;&amp; </a:t>
                          </a:r>
                          <a:r>
                            <a:rPr lang="en-US" altLang="zh-CN" sz="2200" dirty="0">
                              <a:solidFill>
                                <a:srgbClr val="7030A0"/>
                              </a:solidFill>
                            </a:rPr>
                            <a:t>[GY20]</a:t>
                          </a:r>
                          <a:endParaRPr lang="zh-CN" altLang="en-US" sz="22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207592" t="-218548" r="-186126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66431" t="-218548" r="-708" b="-10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0033596"/>
                      </a:ext>
                    </a:extLst>
                  </a:tr>
                  <a:tr h="753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b="1" dirty="0">
                              <a:solidFill>
                                <a:srgbClr val="FF0000"/>
                              </a:solidFill>
                            </a:rPr>
                            <a:t>Our Results</a:t>
                          </a:r>
                          <a:endParaRPr lang="zh-CN" altLang="en-US" sz="22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207592" t="-318548" r="-186126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66431" t="-318548" r="-708" b="-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03421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45792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3A49A7-0C47-4EB1-B2C3-658214188600}"/>
              </a:ext>
            </a:extLst>
          </p:cNvPr>
          <p:cNvSpPr txBox="1">
            <a:spLocks/>
          </p:cNvSpPr>
          <p:nvPr/>
        </p:nvSpPr>
        <p:spPr>
          <a:xfrm>
            <a:off x="1913960" y="2829128"/>
            <a:ext cx="8364079" cy="193809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i="1" dirty="0" err="1">
                <a:solidFill>
                  <a:schemeClr val="accent1"/>
                </a:solidFill>
                <a:latin typeface="Calibri (Body)"/>
                <a:cs typeface="Times New Roman" panose="02020603050405020304" pitchFamily="18" charset="0"/>
              </a:rPr>
              <a:t>Polynomially</a:t>
            </a:r>
            <a:r>
              <a:rPr lang="en-US" altLang="zh-CN" sz="3600" b="1" i="1" dirty="0">
                <a:solidFill>
                  <a:schemeClr val="accent1"/>
                </a:solidFill>
                <a:latin typeface="Calibri (Body)"/>
                <a:cs typeface="Times New Roman" panose="02020603050405020304" pitchFamily="18" charset="0"/>
              </a:rPr>
              <a:t> Small Error</a:t>
            </a:r>
            <a:br>
              <a:rPr lang="en-US" i="1" dirty="0">
                <a:solidFill>
                  <a:srgbClr val="0070C0"/>
                </a:solidFill>
                <a:latin typeface="Calibri (Body)"/>
                <a:cs typeface="Times New Roman" panose="02020603050405020304" pitchFamily="18" charset="0"/>
              </a:rPr>
            </a:br>
            <a:endParaRPr lang="en-US" sz="1600" dirty="0">
              <a:latin typeface="Calibri (Body)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dirty="0">
                <a:solidFill>
                  <a:srgbClr val="7030A0"/>
                </a:solidFill>
                <a:latin typeface="+mn-lt"/>
                <a:cs typeface="Times New Roman" panose="02020603050405020304" pitchFamily="18" charset="0"/>
              </a:rPr>
              <a:t>[</a:t>
            </a:r>
            <a:r>
              <a:rPr lang="en-US" altLang="zh-CN" sz="2000" dirty="0">
                <a:solidFill>
                  <a:srgbClr val="7030A0"/>
                </a:solidFill>
                <a:latin typeface="+mn-lt"/>
              </a:rPr>
              <a:t>Saks, Srinivasan, Zhou, Zuckerman ’00] </a:t>
            </a:r>
            <a:r>
              <a:rPr lang="en-US" altLang="zh-CN" sz="2000" dirty="0">
                <a:latin typeface="+mn-lt"/>
              </a:rPr>
              <a:t>&amp;&amp;</a:t>
            </a:r>
            <a:r>
              <a:rPr lang="en-US" altLang="zh-CN" sz="2000" dirty="0">
                <a:solidFill>
                  <a:srgbClr val="7030A0"/>
                </a:solidFill>
                <a:latin typeface="+mn-lt"/>
              </a:rPr>
              <a:t> [Gopalan, </a:t>
            </a:r>
            <a:r>
              <a:rPr lang="en-US" altLang="zh-CN" sz="2000" dirty="0" err="1">
                <a:solidFill>
                  <a:srgbClr val="7030A0"/>
                </a:solidFill>
                <a:latin typeface="+mn-lt"/>
              </a:rPr>
              <a:t>Yehudayoff</a:t>
            </a:r>
            <a:r>
              <a:rPr lang="en-US" altLang="zh-CN" sz="2000" dirty="0">
                <a:solidFill>
                  <a:srgbClr val="7030A0"/>
                </a:solidFill>
                <a:latin typeface="+mn-lt"/>
              </a:rPr>
              <a:t> ’20] </a:t>
            </a:r>
            <a:endParaRPr lang="en-US" sz="2000" i="1" dirty="0"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034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019CD-D3CE-796B-ED66-7E8F47B93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31098A-48A3-6F0B-0074-7035F27B7C81}"/>
              </a:ext>
            </a:extLst>
          </p:cNvPr>
          <p:cNvSpPr txBox="1"/>
          <p:nvPr/>
        </p:nvSpPr>
        <p:spPr>
          <a:xfrm>
            <a:off x="540407" y="404984"/>
            <a:ext cx="8909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300" dirty="0">
                <a:latin typeface="Calibri (Body)"/>
                <a:cs typeface="Times New Roman" panose="02020603050405020304" pitchFamily="18" charset="0"/>
              </a:rPr>
              <a:t>Hash Family as </a:t>
            </a:r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Pseudorandom Generator</a:t>
            </a:r>
            <a:endParaRPr lang="en-US" sz="3200" b="1" spc="300" dirty="0">
              <a:latin typeface="Calibri (Body)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3782BB3-338B-CAC4-A4B0-95FDBDAAF536}"/>
                  </a:ext>
                </a:extLst>
              </p:cNvPr>
              <p:cNvSpPr txBox="1"/>
              <p:nvPr/>
            </p:nvSpPr>
            <p:spPr>
              <a:xfrm>
                <a:off x="540407" y="1440873"/>
                <a:ext cx="10988983" cy="3473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chemeClr val="accent5">
                        <a:lumMod val="75000"/>
                      </a:schemeClr>
                    </a:solidFill>
                    <a:latin typeface="Calibri (Body)"/>
                    <a:cs typeface="Times New Roman" panose="02020603050405020304" pitchFamily="18" charset="0"/>
                  </a:rPr>
                  <a:t>Definition (Pseudorandom Generator)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p>
                    </m:sSup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</m:d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schemeClr val="accent5">
                        <a:lumMod val="75000"/>
                      </a:schemeClr>
                    </a:solidFill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is an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-PRG for a family of functions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ℱ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: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TW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→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0,1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if for any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ℱ</m:t>
                    </m:r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nor/>
                                </m:rPr>
                                <a:rPr lang="en-US" altLang="zh-TW" sz="24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E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TW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en-US" altLang="zh-TW" sz="2400" b="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begChr m:val="["/>
                                                  <m:endChr m:val="]"/>
                                                  <m:ctrlPr>
                                                    <a:rPr lang="en-US" altLang="zh-TW" sz="2400" b="0" i="1" smtClean="0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zh-TW" sz="2400" b="0" i="1" smtClean="0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𝑀</m:t>
                                                  </m:r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altLang="zh-TW" sz="2400" b="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𝑁</m:t>
                                              </m:r>
                                            </m:sup>
                                          </m:sSup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US" altLang="zh-TW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altLang="zh-TW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zh-TW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≤</m:t>
                      </m:r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𝜀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altLang="zh-TW" sz="2400" dirty="0">
                  <a:latin typeface="Calibri (Body)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 is called the </a:t>
                </a:r>
                <a:r>
                  <a:rPr lang="en-US" altLang="zh-TW" sz="2400" dirty="0">
                    <a:solidFill>
                      <a:srgbClr val="FF0000"/>
                    </a:solidFill>
                    <a:latin typeface="Calibri (Body)"/>
                    <a:cs typeface="Times New Roman" panose="02020603050405020304" pitchFamily="18" charset="0"/>
                  </a:rPr>
                  <a:t>seed length 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TW" sz="2400" dirty="0"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ℋ</m:t>
                      </m:r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8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en-US" altLang="zh-TW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: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8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</m:d>
                          <m:r>
                            <a:rPr lang="en-US" altLang="zh-TW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8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d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↔ </m:t>
                      </m:r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TW" sz="28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8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func>
                            <m:funcPr>
                              <m:ctrlPr>
                                <a:rPr lang="en-US" altLang="zh-TW" sz="28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TW" sz="28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800" b="0" i="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altLang="zh-TW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n-US" altLang="zh-TW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ℋ</m:t>
                              </m:r>
                              <m:r>
                                <a:rPr lang="en-US" altLang="zh-TW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</m:e>
                          </m:func>
                        </m:sup>
                      </m:sSup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altLang="zh-TW" sz="28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8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  <m:sup>
                          <m:r>
                            <a:rPr lang="en-US" altLang="zh-TW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altLang="zh-TW" sz="2800" b="0" dirty="0">
                  <a:solidFill>
                    <a:schemeClr val="accent2"/>
                  </a:solidFill>
                  <a:latin typeface="Calibri (Body)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altLang="zh-TW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altLang="zh-TW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TW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TW" sz="2800" dirty="0">
                  <a:solidFill>
                    <a:schemeClr val="accent2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3782BB3-338B-CAC4-A4B0-95FDBDAAF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7" y="1440873"/>
                <a:ext cx="10988983" cy="3473836"/>
              </a:xfrm>
              <a:prstGeom prst="rect">
                <a:avLst/>
              </a:prstGeom>
              <a:blipFill>
                <a:blip r:embed="rId2"/>
                <a:stretch>
                  <a:fillRect l="-888" t="-14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8405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E3639-D2EC-8651-80C9-25E855C77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B844AE-A0AA-4B18-159C-4E546A9F8104}"/>
              </a:ext>
            </a:extLst>
          </p:cNvPr>
          <p:cNvSpPr txBox="1"/>
          <p:nvPr/>
        </p:nvSpPr>
        <p:spPr>
          <a:xfrm>
            <a:off x="540407" y="404984"/>
            <a:ext cx="10624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300" dirty="0">
                <a:latin typeface="Calibri (Body)"/>
                <a:cs typeface="Times New Roman" panose="02020603050405020304" pitchFamily="18" charset="0"/>
              </a:rPr>
              <a:t>Decompose into Sum of C</a:t>
            </a:r>
            <a:r>
              <a:rPr lang="en-US" altLang="zh-CN" sz="3200" b="1" spc="300" dirty="0">
                <a:latin typeface="Calibri (Body)"/>
                <a:cs typeface="Times New Roman" panose="02020603050405020304" pitchFamily="18" charset="0"/>
              </a:rPr>
              <a:t>ombinatorial</a:t>
            </a:r>
            <a:r>
              <a:rPr lang="en-US" sz="3200" b="1" spc="300" dirty="0">
                <a:latin typeface="Calibri (Body)"/>
                <a:cs typeface="Times New Roman" panose="02020603050405020304" pitchFamily="18" charset="0"/>
              </a:rPr>
              <a:t> Rectangles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C20ABF-9DAF-6415-958B-A6409518A067}"/>
                  </a:ext>
                </a:extLst>
              </p:cNvPr>
              <p:cNvSpPr txBox="1"/>
              <p:nvPr/>
            </p:nvSpPr>
            <p:spPr>
              <a:xfrm>
                <a:off x="540407" y="1440873"/>
                <a:ext cx="10988983" cy="3383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b="1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Definition (Combinatorial Rectangle)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We say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:</m:t>
                    </m:r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 sz="24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→{0, 1}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is 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 sz="24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-combinatorial-rectangle</a:t>
                </a:r>
                <a:r>
                  <a:rPr lang="en-US" altLang="zh-CN" sz="2400" b="0" dirty="0">
                    <a:latin typeface="Calibri (Body)"/>
                    <a:cs typeface="Times New Roman" panose="02020603050405020304" pitchFamily="18" charset="0"/>
                  </a:rPr>
                  <a:t>,</a:t>
                </a: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if there exists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 altLang="zh-TW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1(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altLang="zh-TW" sz="2400" b="0" dirty="0">
                  <a:latin typeface="Calibri (Body)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Note that (</a:t>
                </a:r>
                <a:r>
                  <a:rPr lang="en-US" altLang="zh-CN" sz="2400" b="0" dirty="0">
                    <a:latin typeface="Calibri (Body)"/>
                    <a:cs typeface="Times New Roman" panose="02020603050405020304" pitchFamily="18" charset="0"/>
                  </a:rPr>
                  <a:t>analysis in </a:t>
                </a:r>
                <a:r>
                  <a:rPr lang="en-US" altLang="zh-TW" sz="24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[Indyk ’01]</a:t>
                </a:r>
                <a:r>
                  <a:rPr lang="en-US" altLang="zh-TW" sz="2400" dirty="0">
                    <a:latin typeface="Calibri (Body)"/>
                    <a:cs typeface="Times New Roman" panose="02020603050405020304" pitchFamily="18" charset="0"/>
                  </a:rPr>
                  <a:t>,</a:t>
                </a:r>
                <a:r>
                  <a:rPr lang="en-US" altLang="zh-TW" sz="2400" b="0" dirty="0">
                    <a:latin typeface="Calibri (Body)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[</a:t>
                </a:r>
                <a:r>
                  <a:rPr lang="en-US" altLang="zh-CN" sz="2400" dirty="0">
                    <a:solidFill>
                      <a:srgbClr val="7030A0"/>
                    </a:solidFill>
                  </a:rPr>
                  <a:t>Saks, Srinivasan, Zhou, Zuckerman ’00]</a:t>
                </a:r>
                <a:r>
                  <a:rPr lang="en-US" altLang="zh-CN" sz="2400" dirty="0"/>
                  <a:t>)</a:t>
                </a:r>
                <a:r>
                  <a:rPr lang="en-US" altLang="zh-CN" sz="2400" dirty="0">
                    <a:solidFill>
                      <a:srgbClr val="7030A0"/>
                    </a:solidFill>
                    <a:latin typeface="Calibri (Body)"/>
                    <a:cs typeface="Times New Roman" panose="02020603050405020304" pitchFamily="18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400" b="0" dirty="0">
                  <a:latin typeface="Calibri (Body)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∼</m:t>
                              </m:r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func>
                                <m:funcPr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40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\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TW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Pr</m:t>
                                  </m:r>
                                </m:e>
                                <m:lim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∼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ℋ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∧</m:t>
                                  </m:r>
                                  <m:func>
                                    <m:funcPr>
                                      <m:ctrlP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240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h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US" altLang="zh-TW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\</m:t>
                                          </m:r>
                                          <m:r>
                                            <a:rPr lang="en-US" altLang="zh-TW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&gt;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TW" sz="2400" b="0" dirty="0"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C20ABF-9DAF-6415-958B-A6409518A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7" y="1440873"/>
                <a:ext cx="10988983" cy="3383490"/>
              </a:xfrm>
              <a:prstGeom prst="rect">
                <a:avLst/>
              </a:prstGeom>
              <a:blipFill>
                <a:blip r:embed="rId3"/>
                <a:stretch>
                  <a:fillRect l="-888" t="-14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左大括号 4">
            <a:extLst>
              <a:ext uri="{FF2B5EF4-FFF2-40B4-BE49-F238E27FC236}">
                <a16:creationId xmlns:a16="http://schemas.microsoft.com/office/drawing/2014/main" id="{9E8123FC-499C-9803-BC06-EB3901270167}"/>
              </a:ext>
            </a:extLst>
          </p:cNvPr>
          <p:cNvSpPr/>
          <p:nvPr/>
        </p:nvSpPr>
        <p:spPr>
          <a:xfrm rot="16200000">
            <a:off x="8197784" y="2922315"/>
            <a:ext cx="340145" cy="3520242"/>
          </a:xfrm>
          <a:prstGeom prst="leftBrace">
            <a:avLst/>
          </a:prstGeom>
          <a:noFill/>
          <a:ln w="1778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0FA6B49B-8931-B5CE-FFA6-3B96A907F868}"/>
                  </a:ext>
                </a:extLst>
              </p:cNvPr>
              <p:cNvSpPr txBox="1"/>
              <p:nvPr/>
            </p:nvSpPr>
            <p:spPr>
              <a:xfrm>
                <a:off x="5528919" y="4852509"/>
                <a:ext cx="5665302" cy="12912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5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5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5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TW" sz="25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5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5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altLang="zh-TW" sz="2500" b="0" i="1" dirty="0">
                  <a:solidFill>
                    <a:schemeClr val="accent4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5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5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5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5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5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5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TW" sz="25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+1,⋯,</m:t>
                          </m:r>
                          <m:r>
                            <a:rPr lang="en-US" altLang="zh-TW" sz="25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altLang="zh-TW" sz="25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∀</m:t>
                      </m:r>
                      <m:r>
                        <a:rPr lang="en-US" altLang="zh-TW" sz="25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TW" sz="25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US" altLang="zh-TW" sz="25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zh-TW" sz="25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\</m:t>
                      </m:r>
                      <m:r>
                        <a:rPr lang="en-US" altLang="zh-TW" sz="25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</m:oMath>
                  </m:oMathPara>
                </a14:m>
                <a:endParaRPr lang="en-US" altLang="zh-TW" sz="2500" b="0" i="1" dirty="0">
                  <a:solidFill>
                    <a:schemeClr val="accent4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5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TW" sz="25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5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</m:d>
                      </m:e>
                      <m:sup>
                        <m:r>
                          <a:rPr lang="en-US" altLang="zh-TW" sz="25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TW" sz="25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en-US" altLang="zh-TW" sz="25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US" altLang="zh-TW" sz="2500" b="0" dirty="0">
                    <a:solidFill>
                      <a:schemeClr val="accent4"/>
                    </a:solidFill>
                    <a:latin typeface="Calibri (Body)"/>
                    <a:cs typeface="Times New Roman" panose="02020603050405020304" pitchFamily="18" charset="0"/>
                  </a:rPr>
                  <a:t>-</a:t>
                </a:r>
                <a:r>
                  <a:rPr lang="en-US" altLang="zh-TW" sz="2500" dirty="0">
                    <a:solidFill>
                      <a:schemeClr val="accent4"/>
                    </a:solidFill>
                    <a:latin typeface="Calibri (Body)"/>
                    <a:cs typeface="Times New Roman" panose="02020603050405020304" pitchFamily="18" charset="0"/>
                  </a:rPr>
                  <a:t> combinatorial-rectangle</a:t>
                </a:r>
                <a:endParaRPr lang="en-US" altLang="zh-TW" sz="2500" b="0" dirty="0">
                  <a:solidFill>
                    <a:schemeClr val="accent4"/>
                  </a:solidFill>
                  <a:latin typeface="Calibri (Body)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0FA6B49B-8931-B5CE-FFA6-3B96A907F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919" y="4852509"/>
                <a:ext cx="5665302" cy="1291251"/>
              </a:xfrm>
              <a:prstGeom prst="rect">
                <a:avLst/>
              </a:prstGeom>
              <a:blipFill>
                <a:blip r:embed="rId4"/>
                <a:stretch>
                  <a:fillRect b="-10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479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Custom 4">
      <a:dk1>
        <a:srgbClr val="000000"/>
      </a:dk1>
      <a:lt1>
        <a:srgbClr val="FFFFFF"/>
      </a:lt1>
      <a:dk2>
        <a:srgbClr val="7F7F7F"/>
      </a:dk2>
      <a:lt2>
        <a:srgbClr val="FDF5E7"/>
      </a:lt2>
      <a:accent1>
        <a:srgbClr val="0680C3"/>
      </a:accent1>
      <a:accent2>
        <a:srgbClr val="07A398"/>
      </a:accent2>
      <a:accent3>
        <a:srgbClr val="90C221"/>
      </a:accent3>
      <a:accent4>
        <a:srgbClr val="E62601"/>
      </a:accent4>
      <a:accent5>
        <a:srgbClr val="FBA200"/>
      </a:accent5>
      <a:accent6>
        <a:srgbClr val="57687C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11828</TotalTime>
  <Words>2927</Words>
  <Application>Microsoft Office PowerPoint</Application>
  <PresentationFormat>宽屏</PresentationFormat>
  <Paragraphs>542</Paragraphs>
  <Slides>34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3" baseType="lpstr">
      <vt:lpstr>Calibri (Body)</vt:lpstr>
      <vt:lpstr>新細明體</vt:lpstr>
      <vt:lpstr>宋体</vt:lpstr>
      <vt:lpstr>幼圆</vt:lpstr>
      <vt:lpstr>Arial</vt:lpstr>
      <vt:lpstr>Calibri</vt:lpstr>
      <vt:lpstr>Cambria Math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Ivana</dc:creator>
  <cp:lastModifiedBy>盛唐 黄</cp:lastModifiedBy>
  <cp:revision>1897</cp:revision>
  <dcterms:created xsi:type="dcterms:W3CDTF">2022-04-11T17:10:56Z</dcterms:created>
  <dcterms:modified xsi:type="dcterms:W3CDTF">2025-12-07T16:17:18Z</dcterms:modified>
</cp:coreProperties>
</file>